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77" r:id="rId10"/>
    <p:sldId id="278" r:id="rId11"/>
    <p:sldId id="279" r:id="rId12"/>
    <p:sldId id="280" r:id="rId13"/>
    <p:sldId id="265" r:id="rId14"/>
    <p:sldId id="270" r:id="rId15"/>
    <p:sldId id="266" r:id="rId16"/>
    <p:sldId id="268" r:id="rId17"/>
    <p:sldId id="269" r:id="rId18"/>
    <p:sldId id="274" r:id="rId19"/>
    <p:sldId id="275" r:id="rId20"/>
    <p:sldId id="276" r:id="rId21"/>
    <p:sldId id="267" r:id="rId22"/>
    <p:sldId id="271" r:id="rId23"/>
    <p:sldId id="272" r:id="rId24"/>
    <p:sldId id="273"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301" r:id="rId44"/>
    <p:sldId id="299" r:id="rId45"/>
    <p:sldId id="300" r:id="rId46"/>
    <p:sldId id="302" r:id="rId47"/>
    <p:sldId id="303" r:id="rId48"/>
    <p:sldId id="304" r:id="rId49"/>
    <p:sldId id="305" r:id="rId50"/>
    <p:sldId id="306" r:id="rId51"/>
    <p:sldId id="307" r:id="rId52"/>
    <p:sldId id="308" r:id="rId53"/>
    <p:sldId id="309" r:id="rId54"/>
    <p:sldId id="310" r:id="rId55"/>
    <p:sldId id="311" r:id="rId56"/>
    <p:sldId id="312" r:id="rId57"/>
    <p:sldId id="331" r:id="rId58"/>
    <p:sldId id="332" r:id="rId59"/>
    <p:sldId id="333" r:id="rId60"/>
    <p:sldId id="334" r:id="rId61"/>
    <p:sldId id="335" r:id="rId62"/>
    <p:sldId id="336" r:id="rId63"/>
    <p:sldId id="337" r:id="rId64"/>
    <p:sldId id="338" r:id="rId65"/>
    <p:sldId id="339" r:id="rId66"/>
    <p:sldId id="340" r:id="rId67"/>
    <p:sldId id="342" r:id="rId68"/>
    <p:sldId id="341" r:id="rId69"/>
    <p:sldId id="343" r:id="rId70"/>
    <p:sldId id="344" r:id="rId71"/>
    <p:sldId id="320" r:id="rId72"/>
    <p:sldId id="321" r:id="rId73"/>
    <p:sldId id="322" r:id="rId74"/>
    <p:sldId id="323" r:id="rId75"/>
    <p:sldId id="324" r:id="rId76"/>
    <p:sldId id="325" r:id="rId77"/>
    <p:sldId id="326" r:id="rId78"/>
    <p:sldId id="327" r:id="rId79"/>
    <p:sldId id="328" r:id="rId80"/>
    <p:sldId id="329" r:id="rId81"/>
    <p:sldId id="330" r:id="rId82"/>
    <p:sldId id="345" r:id="rId83"/>
    <p:sldId id="346" r:id="rId84"/>
    <p:sldId id="347" r:id="rId85"/>
    <p:sldId id="348" r:id="rId86"/>
    <p:sldId id="349" r:id="rId87"/>
    <p:sldId id="350" r:id="rId88"/>
    <p:sldId id="351"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60" autoAdjust="0"/>
    <p:restoredTop sz="94660"/>
  </p:normalViewPr>
  <p:slideViewPr>
    <p:cSldViewPr snapToGrid="0">
      <p:cViewPr varScale="1">
        <p:scale>
          <a:sx n="102" d="100"/>
          <a:sy n="102" d="100"/>
        </p:scale>
        <p:origin x="716"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27442E-1E8B-492E-AAA8-D195C95CB092}"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1C6CB0E3-D9FD-45AF-8CE1-94B06CCAEE14}">
      <dgm:prSet phldrT="[Text]"/>
      <dgm:spPr/>
      <dgm:t>
        <a:bodyPr/>
        <a:lstStyle/>
        <a:p>
          <a:r>
            <a:rPr lang="en-US" b="1" dirty="0"/>
            <a:t>File operations</a:t>
          </a:r>
        </a:p>
      </dgm:t>
    </dgm:pt>
    <dgm:pt modelId="{6B06833E-D544-43C6-85A9-D199B0BD4AF3}" type="parTrans" cxnId="{40EEAE1C-CD9E-4F87-BFDE-528145B9B53B}">
      <dgm:prSet/>
      <dgm:spPr/>
      <dgm:t>
        <a:bodyPr/>
        <a:lstStyle/>
        <a:p>
          <a:endParaRPr lang="en-US"/>
        </a:p>
      </dgm:t>
    </dgm:pt>
    <dgm:pt modelId="{D704B910-31E2-42A7-A8F4-A15F25898048}" type="sibTrans" cxnId="{40EEAE1C-CD9E-4F87-BFDE-528145B9B53B}">
      <dgm:prSet/>
      <dgm:spPr/>
      <dgm:t>
        <a:bodyPr/>
        <a:lstStyle/>
        <a:p>
          <a:endParaRPr lang="en-US"/>
        </a:p>
      </dgm:t>
    </dgm:pt>
    <dgm:pt modelId="{4B5DA034-6CD7-4F14-832A-50DE1A3B0B3B}">
      <dgm:prSet phldrT="[Text]"/>
      <dgm:spPr/>
      <dgm:t>
        <a:bodyPr/>
        <a:lstStyle/>
        <a:p>
          <a:r>
            <a:rPr lang="en-US" b="1" dirty="0"/>
            <a:t>Retrieval operations</a:t>
          </a:r>
        </a:p>
        <a:p>
          <a:r>
            <a:rPr lang="en-US" b="1" dirty="0"/>
            <a:t>(</a:t>
          </a:r>
          <a:r>
            <a:rPr lang="en-US" b="1" dirty="0">
              <a:solidFill>
                <a:schemeClr val="accent1"/>
              </a:solidFill>
            </a:rPr>
            <a:t>Do not change data in a file)</a:t>
          </a:r>
        </a:p>
      </dgm:t>
    </dgm:pt>
    <dgm:pt modelId="{57201F5C-95AA-48F2-B07B-4B7894850284}" type="parTrans" cxnId="{8620FDAF-F615-438E-8504-FC9BFF175D09}">
      <dgm:prSet/>
      <dgm:spPr/>
      <dgm:t>
        <a:bodyPr/>
        <a:lstStyle/>
        <a:p>
          <a:endParaRPr lang="en-US"/>
        </a:p>
      </dgm:t>
    </dgm:pt>
    <dgm:pt modelId="{2EAE15BE-8C6A-4610-8E1A-64B21F2DBCB3}" type="sibTrans" cxnId="{8620FDAF-F615-438E-8504-FC9BFF175D09}">
      <dgm:prSet/>
      <dgm:spPr/>
      <dgm:t>
        <a:bodyPr/>
        <a:lstStyle/>
        <a:p>
          <a:endParaRPr lang="en-US"/>
        </a:p>
      </dgm:t>
    </dgm:pt>
    <dgm:pt modelId="{73F89669-3F53-4F54-A15B-119E7B10E5C7}">
      <dgm:prSet phldrT="[Text]"/>
      <dgm:spPr/>
      <dgm:t>
        <a:bodyPr/>
        <a:lstStyle/>
        <a:p>
          <a:r>
            <a:rPr lang="en-US" b="1" dirty="0"/>
            <a:t>Update operations</a:t>
          </a:r>
        </a:p>
        <a:p>
          <a:r>
            <a:rPr lang="en-US" b="1" dirty="0"/>
            <a:t>(</a:t>
          </a:r>
          <a:r>
            <a:rPr lang="en-US" b="1" dirty="0">
              <a:solidFill>
                <a:schemeClr val="accent1"/>
              </a:solidFill>
            </a:rPr>
            <a:t>Change the file by insertion or deletion of records)</a:t>
          </a:r>
        </a:p>
      </dgm:t>
    </dgm:pt>
    <dgm:pt modelId="{5F152A8D-EAC0-4A65-A36C-67DE62EB2EE8}" type="parTrans" cxnId="{A11D6AE9-6907-4DC6-ADE8-A040DF157829}">
      <dgm:prSet/>
      <dgm:spPr/>
      <dgm:t>
        <a:bodyPr/>
        <a:lstStyle/>
        <a:p>
          <a:endParaRPr lang="en-US"/>
        </a:p>
      </dgm:t>
    </dgm:pt>
    <dgm:pt modelId="{D2F46CC1-EF9E-4DE4-B5E2-60AE5E96C241}" type="sibTrans" cxnId="{A11D6AE9-6907-4DC6-ADE8-A040DF157829}">
      <dgm:prSet/>
      <dgm:spPr/>
      <dgm:t>
        <a:bodyPr/>
        <a:lstStyle/>
        <a:p>
          <a:endParaRPr lang="en-US"/>
        </a:p>
      </dgm:t>
    </dgm:pt>
    <dgm:pt modelId="{133FDA90-894C-41E5-8517-FFF46C38E36A}" type="pres">
      <dgm:prSet presAssocID="{1427442E-1E8B-492E-AAA8-D195C95CB092}" presName="Name0" presStyleCnt="0">
        <dgm:presLayoutVars>
          <dgm:orgChart val="1"/>
          <dgm:chPref val="1"/>
          <dgm:dir/>
          <dgm:animOne val="branch"/>
          <dgm:animLvl val="lvl"/>
          <dgm:resizeHandles/>
        </dgm:presLayoutVars>
      </dgm:prSet>
      <dgm:spPr/>
    </dgm:pt>
    <dgm:pt modelId="{5645F323-873F-4614-9B3E-BD6797BB9451}" type="pres">
      <dgm:prSet presAssocID="{1C6CB0E3-D9FD-45AF-8CE1-94B06CCAEE14}" presName="hierRoot1" presStyleCnt="0">
        <dgm:presLayoutVars>
          <dgm:hierBranch val="init"/>
        </dgm:presLayoutVars>
      </dgm:prSet>
      <dgm:spPr/>
    </dgm:pt>
    <dgm:pt modelId="{FF6C2AE9-58BC-46BB-AC93-26001CB130DC}" type="pres">
      <dgm:prSet presAssocID="{1C6CB0E3-D9FD-45AF-8CE1-94B06CCAEE14}" presName="rootComposite1" presStyleCnt="0"/>
      <dgm:spPr/>
    </dgm:pt>
    <dgm:pt modelId="{2BF29367-EDEE-4A56-B3C3-894F5049B838}" type="pres">
      <dgm:prSet presAssocID="{1C6CB0E3-D9FD-45AF-8CE1-94B06CCAEE14}" presName="rootText1" presStyleLbl="alignAcc1" presStyleIdx="0" presStyleCnt="0">
        <dgm:presLayoutVars>
          <dgm:chPref val="3"/>
        </dgm:presLayoutVars>
      </dgm:prSet>
      <dgm:spPr/>
    </dgm:pt>
    <dgm:pt modelId="{37576228-301D-48B7-8C34-A4673E2C584A}" type="pres">
      <dgm:prSet presAssocID="{1C6CB0E3-D9FD-45AF-8CE1-94B06CCAEE14}" presName="topArc1" presStyleLbl="parChTrans1D1" presStyleIdx="0" presStyleCnt="6"/>
      <dgm:spPr/>
    </dgm:pt>
    <dgm:pt modelId="{DF62519B-D029-4D75-A606-C9CC89F6A916}" type="pres">
      <dgm:prSet presAssocID="{1C6CB0E3-D9FD-45AF-8CE1-94B06CCAEE14}" presName="bottomArc1" presStyleLbl="parChTrans1D1" presStyleIdx="1" presStyleCnt="6"/>
      <dgm:spPr/>
    </dgm:pt>
    <dgm:pt modelId="{B96C14D2-7EC8-4F68-83AE-3141819633DB}" type="pres">
      <dgm:prSet presAssocID="{1C6CB0E3-D9FD-45AF-8CE1-94B06CCAEE14}" presName="topConnNode1" presStyleLbl="node1" presStyleIdx="0" presStyleCnt="0"/>
      <dgm:spPr/>
    </dgm:pt>
    <dgm:pt modelId="{584FFC9A-836B-4C8F-BB80-7D910635FD77}" type="pres">
      <dgm:prSet presAssocID="{1C6CB0E3-D9FD-45AF-8CE1-94B06CCAEE14}" presName="hierChild2" presStyleCnt="0"/>
      <dgm:spPr/>
    </dgm:pt>
    <dgm:pt modelId="{1DD08C88-EE57-4B76-AFF8-D22B6F0A1865}" type="pres">
      <dgm:prSet presAssocID="{57201F5C-95AA-48F2-B07B-4B7894850284}" presName="Name28" presStyleLbl="parChTrans1D2" presStyleIdx="0" presStyleCnt="2"/>
      <dgm:spPr/>
    </dgm:pt>
    <dgm:pt modelId="{F05AFF1B-6648-48A4-98E1-FEB17D69DFF3}" type="pres">
      <dgm:prSet presAssocID="{4B5DA034-6CD7-4F14-832A-50DE1A3B0B3B}" presName="hierRoot2" presStyleCnt="0">
        <dgm:presLayoutVars>
          <dgm:hierBranch val="init"/>
        </dgm:presLayoutVars>
      </dgm:prSet>
      <dgm:spPr/>
    </dgm:pt>
    <dgm:pt modelId="{4B7E44B6-BCEB-405E-9150-ECC437A46E9A}" type="pres">
      <dgm:prSet presAssocID="{4B5DA034-6CD7-4F14-832A-50DE1A3B0B3B}" presName="rootComposite2" presStyleCnt="0"/>
      <dgm:spPr/>
    </dgm:pt>
    <dgm:pt modelId="{9D89B5CF-A8C1-4EC5-969E-C259AB76EDFB}" type="pres">
      <dgm:prSet presAssocID="{4B5DA034-6CD7-4F14-832A-50DE1A3B0B3B}" presName="rootText2" presStyleLbl="alignAcc1" presStyleIdx="0" presStyleCnt="0">
        <dgm:presLayoutVars>
          <dgm:chPref val="3"/>
        </dgm:presLayoutVars>
      </dgm:prSet>
      <dgm:spPr/>
    </dgm:pt>
    <dgm:pt modelId="{F48D3594-C5C7-446F-B6CE-63C334A4F2F0}" type="pres">
      <dgm:prSet presAssocID="{4B5DA034-6CD7-4F14-832A-50DE1A3B0B3B}" presName="topArc2" presStyleLbl="parChTrans1D1" presStyleIdx="2" presStyleCnt="6"/>
      <dgm:spPr/>
    </dgm:pt>
    <dgm:pt modelId="{9A8F779A-2734-4102-84C1-E2CC37193911}" type="pres">
      <dgm:prSet presAssocID="{4B5DA034-6CD7-4F14-832A-50DE1A3B0B3B}" presName="bottomArc2" presStyleLbl="parChTrans1D1" presStyleIdx="3" presStyleCnt="6"/>
      <dgm:spPr/>
    </dgm:pt>
    <dgm:pt modelId="{CBA20855-A5C0-40D7-8415-BA41935F1399}" type="pres">
      <dgm:prSet presAssocID="{4B5DA034-6CD7-4F14-832A-50DE1A3B0B3B}" presName="topConnNode2" presStyleLbl="node2" presStyleIdx="0" presStyleCnt="0"/>
      <dgm:spPr/>
    </dgm:pt>
    <dgm:pt modelId="{0573E752-8EE0-4AE4-9D4F-BE6E94E6FFFA}" type="pres">
      <dgm:prSet presAssocID="{4B5DA034-6CD7-4F14-832A-50DE1A3B0B3B}" presName="hierChild4" presStyleCnt="0"/>
      <dgm:spPr/>
    </dgm:pt>
    <dgm:pt modelId="{EFDB0280-1E94-4FB9-9B3B-41C7CEE16D61}" type="pres">
      <dgm:prSet presAssocID="{4B5DA034-6CD7-4F14-832A-50DE1A3B0B3B}" presName="hierChild5" presStyleCnt="0"/>
      <dgm:spPr/>
    </dgm:pt>
    <dgm:pt modelId="{443D82D9-35A4-4C36-AB9C-768B2A89FB1B}" type="pres">
      <dgm:prSet presAssocID="{5F152A8D-EAC0-4A65-A36C-67DE62EB2EE8}" presName="Name28" presStyleLbl="parChTrans1D2" presStyleIdx="1" presStyleCnt="2"/>
      <dgm:spPr/>
    </dgm:pt>
    <dgm:pt modelId="{EBE14530-1184-445A-8A8F-C36613EEDD41}" type="pres">
      <dgm:prSet presAssocID="{73F89669-3F53-4F54-A15B-119E7B10E5C7}" presName="hierRoot2" presStyleCnt="0">
        <dgm:presLayoutVars>
          <dgm:hierBranch val="init"/>
        </dgm:presLayoutVars>
      </dgm:prSet>
      <dgm:spPr/>
    </dgm:pt>
    <dgm:pt modelId="{E1650136-A82C-454B-B558-C0EB857202D0}" type="pres">
      <dgm:prSet presAssocID="{73F89669-3F53-4F54-A15B-119E7B10E5C7}" presName="rootComposite2" presStyleCnt="0"/>
      <dgm:spPr/>
    </dgm:pt>
    <dgm:pt modelId="{DF64DA8C-E901-4834-89B0-A8B04B63F3F4}" type="pres">
      <dgm:prSet presAssocID="{73F89669-3F53-4F54-A15B-119E7B10E5C7}" presName="rootText2" presStyleLbl="alignAcc1" presStyleIdx="0" presStyleCnt="0">
        <dgm:presLayoutVars>
          <dgm:chPref val="3"/>
        </dgm:presLayoutVars>
      </dgm:prSet>
      <dgm:spPr/>
    </dgm:pt>
    <dgm:pt modelId="{C8B2681C-EE4A-4DCC-AC7A-02603A2EE2D9}" type="pres">
      <dgm:prSet presAssocID="{73F89669-3F53-4F54-A15B-119E7B10E5C7}" presName="topArc2" presStyleLbl="parChTrans1D1" presStyleIdx="4" presStyleCnt="6"/>
      <dgm:spPr/>
    </dgm:pt>
    <dgm:pt modelId="{6A6DA1C5-3DC1-4720-9547-791EC69E3EEA}" type="pres">
      <dgm:prSet presAssocID="{73F89669-3F53-4F54-A15B-119E7B10E5C7}" presName="bottomArc2" presStyleLbl="parChTrans1D1" presStyleIdx="5" presStyleCnt="6"/>
      <dgm:spPr/>
    </dgm:pt>
    <dgm:pt modelId="{FA4731B5-798A-4FE2-BAB8-816FD7EBD8F0}" type="pres">
      <dgm:prSet presAssocID="{73F89669-3F53-4F54-A15B-119E7B10E5C7}" presName="topConnNode2" presStyleLbl="node2" presStyleIdx="0" presStyleCnt="0"/>
      <dgm:spPr/>
    </dgm:pt>
    <dgm:pt modelId="{77D4E7C5-5E7B-4E81-B1D8-E625AB04C1D4}" type="pres">
      <dgm:prSet presAssocID="{73F89669-3F53-4F54-A15B-119E7B10E5C7}" presName="hierChild4" presStyleCnt="0"/>
      <dgm:spPr/>
    </dgm:pt>
    <dgm:pt modelId="{4933D281-55ED-4050-941C-A7C56869400E}" type="pres">
      <dgm:prSet presAssocID="{73F89669-3F53-4F54-A15B-119E7B10E5C7}" presName="hierChild5" presStyleCnt="0"/>
      <dgm:spPr/>
    </dgm:pt>
    <dgm:pt modelId="{CBCE4EED-82A4-471D-BCCB-C649FD209A97}" type="pres">
      <dgm:prSet presAssocID="{1C6CB0E3-D9FD-45AF-8CE1-94B06CCAEE14}" presName="hierChild3" presStyleCnt="0"/>
      <dgm:spPr/>
    </dgm:pt>
  </dgm:ptLst>
  <dgm:cxnLst>
    <dgm:cxn modelId="{40EEAE1C-CD9E-4F87-BFDE-528145B9B53B}" srcId="{1427442E-1E8B-492E-AAA8-D195C95CB092}" destId="{1C6CB0E3-D9FD-45AF-8CE1-94B06CCAEE14}" srcOrd="0" destOrd="0" parTransId="{6B06833E-D544-43C6-85A9-D199B0BD4AF3}" sibTransId="{D704B910-31E2-42A7-A8F4-A15F25898048}"/>
    <dgm:cxn modelId="{923A3665-698C-4ECF-AC32-59D7463F2DAE}" type="presOf" srcId="{57201F5C-95AA-48F2-B07B-4B7894850284}" destId="{1DD08C88-EE57-4B76-AFF8-D22B6F0A1865}" srcOrd="0" destOrd="0" presId="urn:microsoft.com/office/officeart/2008/layout/HalfCircleOrganizationChart"/>
    <dgm:cxn modelId="{2817A64E-CA97-46CC-B6F6-B56C8CF709AF}" type="presOf" srcId="{4B5DA034-6CD7-4F14-832A-50DE1A3B0B3B}" destId="{CBA20855-A5C0-40D7-8415-BA41935F1399}" srcOrd="1" destOrd="0" presId="urn:microsoft.com/office/officeart/2008/layout/HalfCircleOrganizationChart"/>
    <dgm:cxn modelId="{681FCE6E-0E21-4732-819F-C48FBF1C6F0A}" type="presOf" srcId="{5F152A8D-EAC0-4A65-A36C-67DE62EB2EE8}" destId="{443D82D9-35A4-4C36-AB9C-768B2A89FB1B}" srcOrd="0" destOrd="0" presId="urn:microsoft.com/office/officeart/2008/layout/HalfCircleOrganizationChart"/>
    <dgm:cxn modelId="{14DC6058-E168-4A7E-80B8-D0F321AC3B4A}" type="presOf" srcId="{4B5DA034-6CD7-4F14-832A-50DE1A3B0B3B}" destId="{9D89B5CF-A8C1-4EC5-969E-C259AB76EDFB}" srcOrd="0" destOrd="0" presId="urn:microsoft.com/office/officeart/2008/layout/HalfCircleOrganizationChart"/>
    <dgm:cxn modelId="{0DF51486-10EE-4B94-87D9-8AA070CF5D49}" type="presOf" srcId="{1C6CB0E3-D9FD-45AF-8CE1-94B06CCAEE14}" destId="{2BF29367-EDEE-4A56-B3C3-894F5049B838}" srcOrd="0" destOrd="0" presId="urn:microsoft.com/office/officeart/2008/layout/HalfCircleOrganizationChart"/>
    <dgm:cxn modelId="{8620FDAF-F615-438E-8504-FC9BFF175D09}" srcId="{1C6CB0E3-D9FD-45AF-8CE1-94B06CCAEE14}" destId="{4B5DA034-6CD7-4F14-832A-50DE1A3B0B3B}" srcOrd="0" destOrd="0" parTransId="{57201F5C-95AA-48F2-B07B-4B7894850284}" sibTransId="{2EAE15BE-8C6A-4610-8E1A-64B21F2DBCB3}"/>
    <dgm:cxn modelId="{28204DC1-FF54-43A3-88B4-3B78E2556C8E}" type="presOf" srcId="{1C6CB0E3-D9FD-45AF-8CE1-94B06CCAEE14}" destId="{B96C14D2-7EC8-4F68-83AE-3141819633DB}" srcOrd="1" destOrd="0" presId="urn:microsoft.com/office/officeart/2008/layout/HalfCircleOrganizationChart"/>
    <dgm:cxn modelId="{02DD5ED8-A82C-4AB9-AD22-8FC57624F146}" type="presOf" srcId="{73F89669-3F53-4F54-A15B-119E7B10E5C7}" destId="{FA4731B5-798A-4FE2-BAB8-816FD7EBD8F0}" srcOrd="1" destOrd="0" presId="urn:microsoft.com/office/officeart/2008/layout/HalfCircleOrganizationChart"/>
    <dgm:cxn modelId="{A11D6AE9-6907-4DC6-ADE8-A040DF157829}" srcId="{1C6CB0E3-D9FD-45AF-8CE1-94B06CCAEE14}" destId="{73F89669-3F53-4F54-A15B-119E7B10E5C7}" srcOrd="1" destOrd="0" parTransId="{5F152A8D-EAC0-4A65-A36C-67DE62EB2EE8}" sibTransId="{D2F46CC1-EF9E-4DE4-B5E2-60AE5E96C241}"/>
    <dgm:cxn modelId="{0CD717F1-7EBA-4AE1-834C-F73502AA9510}" type="presOf" srcId="{1427442E-1E8B-492E-AAA8-D195C95CB092}" destId="{133FDA90-894C-41E5-8517-FFF46C38E36A}" srcOrd="0" destOrd="0" presId="urn:microsoft.com/office/officeart/2008/layout/HalfCircleOrganizationChart"/>
    <dgm:cxn modelId="{5ABD1EFE-6232-4BC6-9C0C-5E756ED2D9D3}" type="presOf" srcId="{73F89669-3F53-4F54-A15B-119E7B10E5C7}" destId="{DF64DA8C-E901-4834-89B0-A8B04B63F3F4}" srcOrd="0" destOrd="0" presId="urn:microsoft.com/office/officeart/2008/layout/HalfCircleOrganizationChart"/>
    <dgm:cxn modelId="{D9D61582-2432-4434-8778-994D3EA74B54}" type="presParOf" srcId="{133FDA90-894C-41E5-8517-FFF46C38E36A}" destId="{5645F323-873F-4614-9B3E-BD6797BB9451}" srcOrd="0" destOrd="0" presId="urn:microsoft.com/office/officeart/2008/layout/HalfCircleOrganizationChart"/>
    <dgm:cxn modelId="{8FD792E2-6962-407A-8C10-478A5C117D6B}" type="presParOf" srcId="{5645F323-873F-4614-9B3E-BD6797BB9451}" destId="{FF6C2AE9-58BC-46BB-AC93-26001CB130DC}" srcOrd="0" destOrd="0" presId="urn:microsoft.com/office/officeart/2008/layout/HalfCircleOrganizationChart"/>
    <dgm:cxn modelId="{53321DBF-4B26-47BD-AFD6-1AF58B5521A3}" type="presParOf" srcId="{FF6C2AE9-58BC-46BB-AC93-26001CB130DC}" destId="{2BF29367-EDEE-4A56-B3C3-894F5049B838}" srcOrd="0" destOrd="0" presId="urn:microsoft.com/office/officeart/2008/layout/HalfCircleOrganizationChart"/>
    <dgm:cxn modelId="{F775BB20-7AF6-4FE1-936F-93C93F9526D6}" type="presParOf" srcId="{FF6C2AE9-58BC-46BB-AC93-26001CB130DC}" destId="{37576228-301D-48B7-8C34-A4673E2C584A}" srcOrd="1" destOrd="0" presId="urn:microsoft.com/office/officeart/2008/layout/HalfCircleOrganizationChart"/>
    <dgm:cxn modelId="{B6C065C7-98B1-4337-A73A-8DFB186B3EA8}" type="presParOf" srcId="{FF6C2AE9-58BC-46BB-AC93-26001CB130DC}" destId="{DF62519B-D029-4D75-A606-C9CC89F6A916}" srcOrd="2" destOrd="0" presId="urn:microsoft.com/office/officeart/2008/layout/HalfCircleOrganizationChart"/>
    <dgm:cxn modelId="{807D96B1-A9A5-4C32-9FA0-91369A4E051B}" type="presParOf" srcId="{FF6C2AE9-58BC-46BB-AC93-26001CB130DC}" destId="{B96C14D2-7EC8-4F68-83AE-3141819633DB}" srcOrd="3" destOrd="0" presId="urn:microsoft.com/office/officeart/2008/layout/HalfCircleOrganizationChart"/>
    <dgm:cxn modelId="{E7AA84CC-A419-42B8-89EF-49185C1E5F94}" type="presParOf" srcId="{5645F323-873F-4614-9B3E-BD6797BB9451}" destId="{584FFC9A-836B-4C8F-BB80-7D910635FD77}" srcOrd="1" destOrd="0" presId="urn:microsoft.com/office/officeart/2008/layout/HalfCircleOrganizationChart"/>
    <dgm:cxn modelId="{59B4879B-1F94-4B35-B7C3-883B5FCFC2BE}" type="presParOf" srcId="{584FFC9A-836B-4C8F-BB80-7D910635FD77}" destId="{1DD08C88-EE57-4B76-AFF8-D22B6F0A1865}" srcOrd="0" destOrd="0" presId="urn:microsoft.com/office/officeart/2008/layout/HalfCircleOrganizationChart"/>
    <dgm:cxn modelId="{6A92E6A1-AAAE-420D-A976-5015F6A5919F}" type="presParOf" srcId="{584FFC9A-836B-4C8F-BB80-7D910635FD77}" destId="{F05AFF1B-6648-48A4-98E1-FEB17D69DFF3}" srcOrd="1" destOrd="0" presId="urn:microsoft.com/office/officeart/2008/layout/HalfCircleOrganizationChart"/>
    <dgm:cxn modelId="{109E61F1-4E98-4852-A871-E0F78BFD069B}" type="presParOf" srcId="{F05AFF1B-6648-48A4-98E1-FEB17D69DFF3}" destId="{4B7E44B6-BCEB-405E-9150-ECC437A46E9A}" srcOrd="0" destOrd="0" presId="urn:microsoft.com/office/officeart/2008/layout/HalfCircleOrganizationChart"/>
    <dgm:cxn modelId="{C6320C71-4BA3-4DE8-BBE3-8B939884C93B}" type="presParOf" srcId="{4B7E44B6-BCEB-405E-9150-ECC437A46E9A}" destId="{9D89B5CF-A8C1-4EC5-969E-C259AB76EDFB}" srcOrd="0" destOrd="0" presId="urn:microsoft.com/office/officeart/2008/layout/HalfCircleOrganizationChart"/>
    <dgm:cxn modelId="{615CF8AC-9ABF-4840-9A04-164D9CAC4CB9}" type="presParOf" srcId="{4B7E44B6-BCEB-405E-9150-ECC437A46E9A}" destId="{F48D3594-C5C7-446F-B6CE-63C334A4F2F0}" srcOrd="1" destOrd="0" presId="urn:microsoft.com/office/officeart/2008/layout/HalfCircleOrganizationChart"/>
    <dgm:cxn modelId="{DE8EC506-2914-4EF8-8A9A-3FEAB3B32836}" type="presParOf" srcId="{4B7E44B6-BCEB-405E-9150-ECC437A46E9A}" destId="{9A8F779A-2734-4102-84C1-E2CC37193911}" srcOrd="2" destOrd="0" presId="urn:microsoft.com/office/officeart/2008/layout/HalfCircleOrganizationChart"/>
    <dgm:cxn modelId="{0F4EE835-2870-4B55-95FA-371559947A7D}" type="presParOf" srcId="{4B7E44B6-BCEB-405E-9150-ECC437A46E9A}" destId="{CBA20855-A5C0-40D7-8415-BA41935F1399}" srcOrd="3" destOrd="0" presId="urn:microsoft.com/office/officeart/2008/layout/HalfCircleOrganizationChart"/>
    <dgm:cxn modelId="{ACACFDF5-F70F-4264-87B4-68B3AC03B560}" type="presParOf" srcId="{F05AFF1B-6648-48A4-98E1-FEB17D69DFF3}" destId="{0573E752-8EE0-4AE4-9D4F-BE6E94E6FFFA}" srcOrd="1" destOrd="0" presId="urn:microsoft.com/office/officeart/2008/layout/HalfCircleOrganizationChart"/>
    <dgm:cxn modelId="{6BF9C63C-9713-4216-8BEB-2D75916F7CE5}" type="presParOf" srcId="{F05AFF1B-6648-48A4-98E1-FEB17D69DFF3}" destId="{EFDB0280-1E94-4FB9-9B3B-41C7CEE16D61}" srcOrd="2" destOrd="0" presId="urn:microsoft.com/office/officeart/2008/layout/HalfCircleOrganizationChart"/>
    <dgm:cxn modelId="{8AAC947A-A12D-4AA8-8533-4243D689FD2E}" type="presParOf" srcId="{584FFC9A-836B-4C8F-BB80-7D910635FD77}" destId="{443D82D9-35A4-4C36-AB9C-768B2A89FB1B}" srcOrd="2" destOrd="0" presId="urn:microsoft.com/office/officeart/2008/layout/HalfCircleOrganizationChart"/>
    <dgm:cxn modelId="{AFEFB9C7-AB84-4606-9A7C-7BF3B1DA4F67}" type="presParOf" srcId="{584FFC9A-836B-4C8F-BB80-7D910635FD77}" destId="{EBE14530-1184-445A-8A8F-C36613EEDD41}" srcOrd="3" destOrd="0" presId="urn:microsoft.com/office/officeart/2008/layout/HalfCircleOrganizationChart"/>
    <dgm:cxn modelId="{E8BFF502-BEF9-4049-8AB5-6ADBD17F9F63}" type="presParOf" srcId="{EBE14530-1184-445A-8A8F-C36613EEDD41}" destId="{E1650136-A82C-454B-B558-C0EB857202D0}" srcOrd="0" destOrd="0" presId="urn:microsoft.com/office/officeart/2008/layout/HalfCircleOrganizationChart"/>
    <dgm:cxn modelId="{645057BA-7F39-4390-8CB3-9695B860DAD7}" type="presParOf" srcId="{E1650136-A82C-454B-B558-C0EB857202D0}" destId="{DF64DA8C-E901-4834-89B0-A8B04B63F3F4}" srcOrd="0" destOrd="0" presId="urn:microsoft.com/office/officeart/2008/layout/HalfCircleOrganizationChart"/>
    <dgm:cxn modelId="{41FF6194-D6A4-4025-BD7A-D590A9911C84}" type="presParOf" srcId="{E1650136-A82C-454B-B558-C0EB857202D0}" destId="{C8B2681C-EE4A-4DCC-AC7A-02603A2EE2D9}" srcOrd="1" destOrd="0" presId="urn:microsoft.com/office/officeart/2008/layout/HalfCircleOrganizationChart"/>
    <dgm:cxn modelId="{147C11AA-0763-4D0E-BE7F-6C08E66688FE}" type="presParOf" srcId="{E1650136-A82C-454B-B558-C0EB857202D0}" destId="{6A6DA1C5-3DC1-4720-9547-791EC69E3EEA}" srcOrd="2" destOrd="0" presId="urn:microsoft.com/office/officeart/2008/layout/HalfCircleOrganizationChart"/>
    <dgm:cxn modelId="{AB3F879F-E908-4C38-B274-6165EA6B3729}" type="presParOf" srcId="{E1650136-A82C-454B-B558-C0EB857202D0}" destId="{FA4731B5-798A-4FE2-BAB8-816FD7EBD8F0}" srcOrd="3" destOrd="0" presId="urn:microsoft.com/office/officeart/2008/layout/HalfCircleOrganizationChart"/>
    <dgm:cxn modelId="{EFF9AC64-5F59-4041-83BA-A76EABA18572}" type="presParOf" srcId="{EBE14530-1184-445A-8A8F-C36613EEDD41}" destId="{77D4E7C5-5E7B-4E81-B1D8-E625AB04C1D4}" srcOrd="1" destOrd="0" presId="urn:microsoft.com/office/officeart/2008/layout/HalfCircleOrganizationChart"/>
    <dgm:cxn modelId="{38D6DF3C-95C3-427D-90AC-5E2AC7121994}" type="presParOf" srcId="{EBE14530-1184-445A-8A8F-C36613EEDD41}" destId="{4933D281-55ED-4050-941C-A7C56869400E}" srcOrd="2" destOrd="0" presId="urn:microsoft.com/office/officeart/2008/layout/HalfCircleOrganizationChart"/>
    <dgm:cxn modelId="{07A96F43-8DDE-4A49-8FC4-212C3CD8B21D}" type="presParOf" srcId="{5645F323-873F-4614-9B3E-BD6797BB9451}" destId="{CBCE4EED-82A4-471D-BCCB-C649FD209A97}"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7CD233-48CE-49C3-ABD4-3465C5C3B265}" type="doc">
      <dgm:prSet loTypeId="urn:microsoft.com/office/officeart/2005/8/layout/hierarchy2" loCatId="hierarchy" qsTypeId="urn:microsoft.com/office/officeart/2005/8/quickstyle/3d3" qsCatId="3D" csTypeId="urn:microsoft.com/office/officeart/2005/8/colors/colorful1" csCatId="colorful" phldr="1"/>
      <dgm:spPr/>
      <dgm:t>
        <a:bodyPr/>
        <a:lstStyle/>
        <a:p>
          <a:endParaRPr lang="en-US"/>
        </a:p>
      </dgm:t>
    </dgm:pt>
    <dgm:pt modelId="{DA9460E5-402E-4002-807F-AFD2C660EBE6}">
      <dgm:prSet phldrT="[Text]"/>
      <dgm:spPr/>
      <dgm:t>
        <a:bodyPr/>
        <a:lstStyle/>
        <a:p>
          <a:r>
            <a:rPr lang="en-US" dirty="0"/>
            <a:t>Indexing</a:t>
          </a:r>
        </a:p>
      </dgm:t>
    </dgm:pt>
    <dgm:pt modelId="{3C504501-703C-4F85-9428-3AB0F210F1A1}" type="parTrans" cxnId="{B2ED1DA1-F5CE-4368-B075-0D9AC115FACA}">
      <dgm:prSet/>
      <dgm:spPr/>
      <dgm:t>
        <a:bodyPr/>
        <a:lstStyle/>
        <a:p>
          <a:endParaRPr lang="en-US"/>
        </a:p>
      </dgm:t>
    </dgm:pt>
    <dgm:pt modelId="{E83B8E5F-AFF5-4C56-A96D-7BAFB347BC52}" type="sibTrans" cxnId="{B2ED1DA1-F5CE-4368-B075-0D9AC115FACA}">
      <dgm:prSet/>
      <dgm:spPr/>
      <dgm:t>
        <a:bodyPr/>
        <a:lstStyle/>
        <a:p>
          <a:endParaRPr lang="en-US"/>
        </a:p>
      </dgm:t>
    </dgm:pt>
    <dgm:pt modelId="{B59B7D93-F7DA-4628-A901-DE271D9FEA33}">
      <dgm:prSet phldrT="[Text]"/>
      <dgm:spPr/>
      <dgm:t>
        <a:bodyPr/>
        <a:lstStyle/>
        <a:p>
          <a:r>
            <a:rPr lang="en-US" dirty="0"/>
            <a:t>Single level</a:t>
          </a:r>
        </a:p>
      </dgm:t>
    </dgm:pt>
    <dgm:pt modelId="{DC1E0C3E-F785-4E7F-B797-E8E227ADAFE5}" type="parTrans" cxnId="{1CE3DE79-199E-476A-AA0D-EEEE718CB794}">
      <dgm:prSet/>
      <dgm:spPr/>
      <dgm:t>
        <a:bodyPr/>
        <a:lstStyle/>
        <a:p>
          <a:endParaRPr lang="en-US"/>
        </a:p>
      </dgm:t>
    </dgm:pt>
    <dgm:pt modelId="{06013902-4EF5-43ED-A6C5-42F014F4C220}" type="sibTrans" cxnId="{1CE3DE79-199E-476A-AA0D-EEEE718CB794}">
      <dgm:prSet/>
      <dgm:spPr/>
      <dgm:t>
        <a:bodyPr/>
        <a:lstStyle/>
        <a:p>
          <a:endParaRPr lang="en-US"/>
        </a:p>
      </dgm:t>
    </dgm:pt>
    <dgm:pt modelId="{DD9D2F8E-2888-4B2E-A7A9-2902CE739B13}">
      <dgm:prSet phldrT="[Text]"/>
      <dgm:spPr/>
      <dgm:t>
        <a:bodyPr/>
        <a:lstStyle/>
        <a:p>
          <a:r>
            <a:rPr lang="en-US" dirty="0"/>
            <a:t>Primary Index</a:t>
          </a:r>
        </a:p>
      </dgm:t>
    </dgm:pt>
    <dgm:pt modelId="{FED9CAD4-F474-403E-AF99-362A03E9B98D}" type="parTrans" cxnId="{CBBD4BAC-94A5-4A62-AF86-819917B5D9B9}">
      <dgm:prSet/>
      <dgm:spPr/>
      <dgm:t>
        <a:bodyPr/>
        <a:lstStyle/>
        <a:p>
          <a:endParaRPr lang="en-US"/>
        </a:p>
      </dgm:t>
    </dgm:pt>
    <dgm:pt modelId="{5DD04C54-5BFF-416F-B7BD-81201AD7A38C}" type="sibTrans" cxnId="{CBBD4BAC-94A5-4A62-AF86-819917B5D9B9}">
      <dgm:prSet/>
      <dgm:spPr/>
      <dgm:t>
        <a:bodyPr/>
        <a:lstStyle/>
        <a:p>
          <a:endParaRPr lang="en-US"/>
        </a:p>
      </dgm:t>
    </dgm:pt>
    <dgm:pt modelId="{D4BA013A-3C1E-4F74-A759-839898274E71}">
      <dgm:prSet phldrT="[Text]"/>
      <dgm:spPr/>
      <dgm:t>
        <a:bodyPr/>
        <a:lstStyle/>
        <a:p>
          <a:r>
            <a:rPr lang="en-US" dirty="0"/>
            <a:t>Clustering index</a:t>
          </a:r>
        </a:p>
      </dgm:t>
    </dgm:pt>
    <dgm:pt modelId="{72AC8D5D-B91B-4585-B3C9-8C86F77BEE4F}" type="parTrans" cxnId="{F2800A1B-F92F-4DC9-8EE1-6614E3A00796}">
      <dgm:prSet/>
      <dgm:spPr/>
      <dgm:t>
        <a:bodyPr/>
        <a:lstStyle/>
        <a:p>
          <a:endParaRPr lang="en-US"/>
        </a:p>
      </dgm:t>
    </dgm:pt>
    <dgm:pt modelId="{EAF96AF0-5779-46F4-86D5-61068B72B211}" type="sibTrans" cxnId="{F2800A1B-F92F-4DC9-8EE1-6614E3A00796}">
      <dgm:prSet/>
      <dgm:spPr/>
      <dgm:t>
        <a:bodyPr/>
        <a:lstStyle/>
        <a:p>
          <a:endParaRPr lang="en-US"/>
        </a:p>
      </dgm:t>
    </dgm:pt>
    <dgm:pt modelId="{86DDA5A5-0D75-49A8-A459-137DBA02672F}">
      <dgm:prSet phldrT="[Text]"/>
      <dgm:spPr/>
      <dgm:t>
        <a:bodyPr/>
        <a:lstStyle/>
        <a:p>
          <a:r>
            <a:rPr lang="en-US" dirty="0"/>
            <a:t>Multilevel</a:t>
          </a:r>
        </a:p>
      </dgm:t>
    </dgm:pt>
    <dgm:pt modelId="{62040438-7188-42C9-B8E3-6FA4CADCB991}" type="parTrans" cxnId="{ACCE89E6-F8EA-4177-886F-D9E0B545D737}">
      <dgm:prSet/>
      <dgm:spPr/>
      <dgm:t>
        <a:bodyPr/>
        <a:lstStyle/>
        <a:p>
          <a:endParaRPr lang="en-US"/>
        </a:p>
      </dgm:t>
    </dgm:pt>
    <dgm:pt modelId="{62947A5F-ABD3-4D88-AF27-562BAFCE545C}" type="sibTrans" cxnId="{ACCE89E6-F8EA-4177-886F-D9E0B545D737}">
      <dgm:prSet/>
      <dgm:spPr/>
      <dgm:t>
        <a:bodyPr/>
        <a:lstStyle/>
        <a:p>
          <a:endParaRPr lang="en-US"/>
        </a:p>
      </dgm:t>
    </dgm:pt>
    <dgm:pt modelId="{260BDF3B-4725-4B04-A034-0CCF371C22D2}">
      <dgm:prSet/>
      <dgm:spPr/>
      <dgm:t>
        <a:bodyPr/>
        <a:lstStyle/>
        <a:p>
          <a:r>
            <a:rPr lang="en-US" dirty="0"/>
            <a:t>Secondary index</a:t>
          </a:r>
        </a:p>
      </dgm:t>
    </dgm:pt>
    <dgm:pt modelId="{5D271E7A-A7CB-42CF-BBEF-B00372D35294}" type="parTrans" cxnId="{DDD368C5-CF8C-4C43-8F75-DBE7FDBC7C1A}">
      <dgm:prSet/>
      <dgm:spPr/>
      <dgm:t>
        <a:bodyPr/>
        <a:lstStyle/>
        <a:p>
          <a:endParaRPr lang="en-US"/>
        </a:p>
      </dgm:t>
    </dgm:pt>
    <dgm:pt modelId="{3CB9E441-37C7-4A16-AD4D-7CFD5CA52AD1}" type="sibTrans" cxnId="{DDD368C5-CF8C-4C43-8F75-DBE7FDBC7C1A}">
      <dgm:prSet/>
      <dgm:spPr/>
      <dgm:t>
        <a:bodyPr/>
        <a:lstStyle/>
        <a:p>
          <a:endParaRPr lang="en-US"/>
        </a:p>
      </dgm:t>
    </dgm:pt>
    <dgm:pt modelId="{E9A0FF5E-851B-4AAA-AAA6-AC067B198222}" type="pres">
      <dgm:prSet presAssocID="{C87CD233-48CE-49C3-ABD4-3465C5C3B265}" presName="diagram" presStyleCnt="0">
        <dgm:presLayoutVars>
          <dgm:chPref val="1"/>
          <dgm:dir/>
          <dgm:animOne val="branch"/>
          <dgm:animLvl val="lvl"/>
          <dgm:resizeHandles val="exact"/>
        </dgm:presLayoutVars>
      </dgm:prSet>
      <dgm:spPr/>
    </dgm:pt>
    <dgm:pt modelId="{63DE86A7-BB7D-4C03-9D7F-8A9FD511FFC8}" type="pres">
      <dgm:prSet presAssocID="{DA9460E5-402E-4002-807F-AFD2C660EBE6}" presName="root1" presStyleCnt="0"/>
      <dgm:spPr/>
    </dgm:pt>
    <dgm:pt modelId="{2DE26966-A4B0-4D9E-BD01-3081FD59CD31}" type="pres">
      <dgm:prSet presAssocID="{DA9460E5-402E-4002-807F-AFD2C660EBE6}" presName="LevelOneTextNode" presStyleLbl="node0" presStyleIdx="0" presStyleCnt="1">
        <dgm:presLayoutVars>
          <dgm:chPref val="3"/>
        </dgm:presLayoutVars>
      </dgm:prSet>
      <dgm:spPr/>
    </dgm:pt>
    <dgm:pt modelId="{A6CC4BD0-653F-40BC-9B94-2CE5EA33DD01}" type="pres">
      <dgm:prSet presAssocID="{DA9460E5-402E-4002-807F-AFD2C660EBE6}" presName="level2hierChild" presStyleCnt="0"/>
      <dgm:spPr/>
    </dgm:pt>
    <dgm:pt modelId="{CB0A0A8B-9983-42C2-A78B-997AA29552BD}" type="pres">
      <dgm:prSet presAssocID="{DC1E0C3E-F785-4E7F-B797-E8E227ADAFE5}" presName="conn2-1" presStyleLbl="parChTrans1D2" presStyleIdx="0" presStyleCnt="2"/>
      <dgm:spPr/>
    </dgm:pt>
    <dgm:pt modelId="{06CCF755-D50A-4B2F-9A44-8CF26890D8E8}" type="pres">
      <dgm:prSet presAssocID="{DC1E0C3E-F785-4E7F-B797-E8E227ADAFE5}" presName="connTx" presStyleLbl="parChTrans1D2" presStyleIdx="0" presStyleCnt="2"/>
      <dgm:spPr/>
    </dgm:pt>
    <dgm:pt modelId="{C642114F-E487-4F50-B297-01B8644AB581}" type="pres">
      <dgm:prSet presAssocID="{B59B7D93-F7DA-4628-A901-DE271D9FEA33}" presName="root2" presStyleCnt="0"/>
      <dgm:spPr/>
    </dgm:pt>
    <dgm:pt modelId="{BDF62690-1FC4-4370-B47C-660118D00F2B}" type="pres">
      <dgm:prSet presAssocID="{B59B7D93-F7DA-4628-A901-DE271D9FEA33}" presName="LevelTwoTextNode" presStyleLbl="node2" presStyleIdx="0" presStyleCnt="2">
        <dgm:presLayoutVars>
          <dgm:chPref val="3"/>
        </dgm:presLayoutVars>
      </dgm:prSet>
      <dgm:spPr/>
    </dgm:pt>
    <dgm:pt modelId="{0B98F209-E705-456D-BBE1-36EFCF5FE111}" type="pres">
      <dgm:prSet presAssocID="{B59B7D93-F7DA-4628-A901-DE271D9FEA33}" presName="level3hierChild" presStyleCnt="0"/>
      <dgm:spPr/>
    </dgm:pt>
    <dgm:pt modelId="{99807A7F-0501-43A7-89DC-45C8C0047A03}" type="pres">
      <dgm:prSet presAssocID="{FED9CAD4-F474-403E-AF99-362A03E9B98D}" presName="conn2-1" presStyleLbl="parChTrans1D3" presStyleIdx="0" presStyleCnt="3"/>
      <dgm:spPr/>
    </dgm:pt>
    <dgm:pt modelId="{4930A65D-1791-49C5-AFF6-60E2DB317D7C}" type="pres">
      <dgm:prSet presAssocID="{FED9CAD4-F474-403E-AF99-362A03E9B98D}" presName="connTx" presStyleLbl="parChTrans1D3" presStyleIdx="0" presStyleCnt="3"/>
      <dgm:spPr/>
    </dgm:pt>
    <dgm:pt modelId="{C655E560-BAB5-4362-97BD-E1096D783476}" type="pres">
      <dgm:prSet presAssocID="{DD9D2F8E-2888-4B2E-A7A9-2902CE739B13}" presName="root2" presStyleCnt="0"/>
      <dgm:spPr/>
    </dgm:pt>
    <dgm:pt modelId="{68FEFCD6-7E99-420D-9678-E29ABE9DE3B4}" type="pres">
      <dgm:prSet presAssocID="{DD9D2F8E-2888-4B2E-A7A9-2902CE739B13}" presName="LevelTwoTextNode" presStyleLbl="node3" presStyleIdx="0" presStyleCnt="3">
        <dgm:presLayoutVars>
          <dgm:chPref val="3"/>
        </dgm:presLayoutVars>
      </dgm:prSet>
      <dgm:spPr/>
    </dgm:pt>
    <dgm:pt modelId="{BAE5BE19-5E41-4F44-817A-D84B4EB4AAFD}" type="pres">
      <dgm:prSet presAssocID="{DD9D2F8E-2888-4B2E-A7A9-2902CE739B13}" presName="level3hierChild" presStyleCnt="0"/>
      <dgm:spPr/>
    </dgm:pt>
    <dgm:pt modelId="{07C16F3C-5E91-48B9-A50D-7C5BCB79C0F8}" type="pres">
      <dgm:prSet presAssocID="{72AC8D5D-B91B-4585-B3C9-8C86F77BEE4F}" presName="conn2-1" presStyleLbl="parChTrans1D3" presStyleIdx="1" presStyleCnt="3"/>
      <dgm:spPr/>
    </dgm:pt>
    <dgm:pt modelId="{28E9E65C-7C86-4C91-8660-4419A85674B0}" type="pres">
      <dgm:prSet presAssocID="{72AC8D5D-B91B-4585-B3C9-8C86F77BEE4F}" presName="connTx" presStyleLbl="parChTrans1D3" presStyleIdx="1" presStyleCnt="3"/>
      <dgm:spPr/>
    </dgm:pt>
    <dgm:pt modelId="{EB9F9DBE-A634-4EA6-B4D0-F81E1E6B9468}" type="pres">
      <dgm:prSet presAssocID="{D4BA013A-3C1E-4F74-A759-839898274E71}" presName="root2" presStyleCnt="0"/>
      <dgm:spPr/>
    </dgm:pt>
    <dgm:pt modelId="{A7EA70B0-1248-4611-A8A2-D10E4ED9DD0E}" type="pres">
      <dgm:prSet presAssocID="{D4BA013A-3C1E-4F74-A759-839898274E71}" presName="LevelTwoTextNode" presStyleLbl="node3" presStyleIdx="1" presStyleCnt="3">
        <dgm:presLayoutVars>
          <dgm:chPref val="3"/>
        </dgm:presLayoutVars>
      </dgm:prSet>
      <dgm:spPr/>
    </dgm:pt>
    <dgm:pt modelId="{2DB209A6-CD56-4719-AC98-7024555FE973}" type="pres">
      <dgm:prSet presAssocID="{D4BA013A-3C1E-4F74-A759-839898274E71}" presName="level3hierChild" presStyleCnt="0"/>
      <dgm:spPr/>
    </dgm:pt>
    <dgm:pt modelId="{F37DD0B6-33EB-43F2-921A-19817579E6F9}" type="pres">
      <dgm:prSet presAssocID="{5D271E7A-A7CB-42CF-BBEF-B00372D35294}" presName="conn2-1" presStyleLbl="parChTrans1D3" presStyleIdx="2" presStyleCnt="3"/>
      <dgm:spPr/>
    </dgm:pt>
    <dgm:pt modelId="{55A4A55E-38C0-48AE-A08A-C1C5B7A3C2F7}" type="pres">
      <dgm:prSet presAssocID="{5D271E7A-A7CB-42CF-BBEF-B00372D35294}" presName="connTx" presStyleLbl="parChTrans1D3" presStyleIdx="2" presStyleCnt="3"/>
      <dgm:spPr/>
    </dgm:pt>
    <dgm:pt modelId="{DF03B371-53D2-4BFE-B1DA-8DA18D80642C}" type="pres">
      <dgm:prSet presAssocID="{260BDF3B-4725-4B04-A034-0CCF371C22D2}" presName="root2" presStyleCnt="0"/>
      <dgm:spPr/>
    </dgm:pt>
    <dgm:pt modelId="{6A98A64B-2351-448D-BB8B-BCF0E2B3C059}" type="pres">
      <dgm:prSet presAssocID="{260BDF3B-4725-4B04-A034-0CCF371C22D2}" presName="LevelTwoTextNode" presStyleLbl="node3" presStyleIdx="2" presStyleCnt="3">
        <dgm:presLayoutVars>
          <dgm:chPref val="3"/>
        </dgm:presLayoutVars>
      </dgm:prSet>
      <dgm:spPr/>
    </dgm:pt>
    <dgm:pt modelId="{F263E2B7-07CB-44D0-96B4-2609608DCD91}" type="pres">
      <dgm:prSet presAssocID="{260BDF3B-4725-4B04-A034-0CCF371C22D2}" presName="level3hierChild" presStyleCnt="0"/>
      <dgm:spPr/>
    </dgm:pt>
    <dgm:pt modelId="{C1019A4E-3666-4E09-940D-96591EE8E40C}" type="pres">
      <dgm:prSet presAssocID="{62040438-7188-42C9-B8E3-6FA4CADCB991}" presName="conn2-1" presStyleLbl="parChTrans1D2" presStyleIdx="1" presStyleCnt="2"/>
      <dgm:spPr/>
    </dgm:pt>
    <dgm:pt modelId="{334216A8-67CD-4B72-A3FA-3BC416139128}" type="pres">
      <dgm:prSet presAssocID="{62040438-7188-42C9-B8E3-6FA4CADCB991}" presName="connTx" presStyleLbl="parChTrans1D2" presStyleIdx="1" presStyleCnt="2"/>
      <dgm:spPr/>
    </dgm:pt>
    <dgm:pt modelId="{10D8E3EB-F5CE-4561-B444-1C07444DD45D}" type="pres">
      <dgm:prSet presAssocID="{86DDA5A5-0D75-49A8-A459-137DBA02672F}" presName="root2" presStyleCnt="0"/>
      <dgm:spPr/>
    </dgm:pt>
    <dgm:pt modelId="{7EB9E7DB-30A0-43C3-AD9A-2E270F89EDAC}" type="pres">
      <dgm:prSet presAssocID="{86DDA5A5-0D75-49A8-A459-137DBA02672F}" presName="LevelTwoTextNode" presStyleLbl="node2" presStyleIdx="1" presStyleCnt="2">
        <dgm:presLayoutVars>
          <dgm:chPref val="3"/>
        </dgm:presLayoutVars>
      </dgm:prSet>
      <dgm:spPr/>
    </dgm:pt>
    <dgm:pt modelId="{242DF197-9265-4159-9AE6-1C2C36433E3B}" type="pres">
      <dgm:prSet presAssocID="{86DDA5A5-0D75-49A8-A459-137DBA02672F}" presName="level3hierChild" presStyleCnt="0"/>
      <dgm:spPr/>
    </dgm:pt>
  </dgm:ptLst>
  <dgm:cxnLst>
    <dgm:cxn modelId="{F2800A1B-F92F-4DC9-8EE1-6614E3A00796}" srcId="{B59B7D93-F7DA-4628-A901-DE271D9FEA33}" destId="{D4BA013A-3C1E-4F74-A759-839898274E71}" srcOrd="1" destOrd="0" parTransId="{72AC8D5D-B91B-4585-B3C9-8C86F77BEE4F}" sibTransId="{EAF96AF0-5779-46F4-86D5-61068B72B211}"/>
    <dgm:cxn modelId="{9EFEDC3A-1277-4A60-AA85-5E2C0C2C4549}" type="presOf" srcId="{DA9460E5-402E-4002-807F-AFD2C660EBE6}" destId="{2DE26966-A4B0-4D9E-BD01-3081FD59CD31}" srcOrd="0" destOrd="0" presId="urn:microsoft.com/office/officeart/2005/8/layout/hierarchy2"/>
    <dgm:cxn modelId="{361FDF3D-8D95-422F-BEF6-6FA59AD6A46E}" type="presOf" srcId="{86DDA5A5-0D75-49A8-A459-137DBA02672F}" destId="{7EB9E7DB-30A0-43C3-AD9A-2E270F89EDAC}" srcOrd="0" destOrd="0" presId="urn:microsoft.com/office/officeart/2005/8/layout/hierarchy2"/>
    <dgm:cxn modelId="{D0215B46-668A-4EEB-BF8F-1D32347D7AB4}" type="presOf" srcId="{DD9D2F8E-2888-4B2E-A7A9-2902CE739B13}" destId="{68FEFCD6-7E99-420D-9678-E29ABE9DE3B4}" srcOrd="0" destOrd="0" presId="urn:microsoft.com/office/officeart/2005/8/layout/hierarchy2"/>
    <dgm:cxn modelId="{4EA41868-B0E3-4972-A3C6-5140885B0D79}" type="presOf" srcId="{D4BA013A-3C1E-4F74-A759-839898274E71}" destId="{A7EA70B0-1248-4611-A8A2-D10E4ED9DD0E}" srcOrd="0" destOrd="0" presId="urn:microsoft.com/office/officeart/2005/8/layout/hierarchy2"/>
    <dgm:cxn modelId="{8F34EA6A-520A-415B-9266-1FFE69B81F19}" type="presOf" srcId="{DC1E0C3E-F785-4E7F-B797-E8E227ADAFE5}" destId="{06CCF755-D50A-4B2F-9A44-8CF26890D8E8}" srcOrd="1" destOrd="0" presId="urn:microsoft.com/office/officeart/2005/8/layout/hierarchy2"/>
    <dgm:cxn modelId="{87556577-5123-464A-93D6-689CFEE6AA38}" type="presOf" srcId="{62040438-7188-42C9-B8E3-6FA4CADCB991}" destId="{C1019A4E-3666-4E09-940D-96591EE8E40C}" srcOrd="0" destOrd="0" presId="urn:microsoft.com/office/officeart/2005/8/layout/hierarchy2"/>
    <dgm:cxn modelId="{1CE3DE79-199E-476A-AA0D-EEEE718CB794}" srcId="{DA9460E5-402E-4002-807F-AFD2C660EBE6}" destId="{B59B7D93-F7DA-4628-A901-DE271D9FEA33}" srcOrd="0" destOrd="0" parTransId="{DC1E0C3E-F785-4E7F-B797-E8E227ADAFE5}" sibTransId="{06013902-4EF5-43ED-A6C5-42F014F4C220}"/>
    <dgm:cxn modelId="{BD0AA05A-9C84-4765-B569-A8DC9FC8F5A3}" type="presOf" srcId="{FED9CAD4-F474-403E-AF99-362A03E9B98D}" destId="{99807A7F-0501-43A7-89DC-45C8C0047A03}" srcOrd="0" destOrd="0" presId="urn:microsoft.com/office/officeart/2005/8/layout/hierarchy2"/>
    <dgm:cxn modelId="{B2ED1DA1-F5CE-4368-B075-0D9AC115FACA}" srcId="{C87CD233-48CE-49C3-ABD4-3465C5C3B265}" destId="{DA9460E5-402E-4002-807F-AFD2C660EBE6}" srcOrd="0" destOrd="0" parTransId="{3C504501-703C-4F85-9428-3AB0F210F1A1}" sibTransId="{E83B8E5F-AFF5-4C56-A96D-7BAFB347BC52}"/>
    <dgm:cxn modelId="{CA685AA7-D0A5-4688-9E36-A55B790C5B0A}" type="presOf" srcId="{DC1E0C3E-F785-4E7F-B797-E8E227ADAFE5}" destId="{CB0A0A8B-9983-42C2-A78B-997AA29552BD}" srcOrd="0" destOrd="0" presId="urn:microsoft.com/office/officeart/2005/8/layout/hierarchy2"/>
    <dgm:cxn modelId="{CBBD4BAC-94A5-4A62-AF86-819917B5D9B9}" srcId="{B59B7D93-F7DA-4628-A901-DE271D9FEA33}" destId="{DD9D2F8E-2888-4B2E-A7A9-2902CE739B13}" srcOrd="0" destOrd="0" parTransId="{FED9CAD4-F474-403E-AF99-362A03E9B98D}" sibTransId="{5DD04C54-5BFF-416F-B7BD-81201AD7A38C}"/>
    <dgm:cxn modelId="{F793E0B5-11AF-4144-972A-11DDF8000D9C}" type="presOf" srcId="{5D271E7A-A7CB-42CF-BBEF-B00372D35294}" destId="{55A4A55E-38C0-48AE-A08A-C1C5B7A3C2F7}" srcOrd="1" destOrd="0" presId="urn:microsoft.com/office/officeart/2005/8/layout/hierarchy2"/>
    <dgm:cxn modelId="{AD1C7EB7-364F-44F2-9309-53163F824A45}" type="presOf" srcId="{FED9CAD4-F474-403E-AF99-362A03E9B98D}" destId="{4930A65D-1791-49C5-AFF6-60E2DB317D7C}" srcOrd="1" destOrd="0" presId="urn:microsoft.com/office/officeart/2005/8/layout/hierarchy2"/>
    <dgm:cxn modelId="{26223BB9-35CB-49D5-8076-2A789E48DDA1}" type="presOf" srcId="{C87CD233-48CE-49C3-ABD4-3465C5C3B265}" destId="{E9A0FF5E-851B-4AAA-AAA6-AC067B198222}" srcOrd="0" destOrd="0" presId="urn:microsoft.com/office/officeart/2005/8/layout/hierarchy2"/>
    <dgm:cxn modelId="{AF72D1B9-2A3F-4963-9EFC-38D29CC2FFEC}" type="presOf" srcId="{B59B7D93-F7DA-4628-A901-DE271D9FEA33}" destId="{BDF62690-1FC4-4370-B47C-660118D00F2B}" srcOrd="0" destOrd="0" presId="urn:microsoft.com/office/officeart/2005/8/layout/hierarchy2"/>
    <dgm:cxn modelId="{EF269DBE-D077-47A1-A65A-2F38CE866CBA}" type="presOf" srcId="{72AC8D5D-B91B-4585-B3C9-8C86F77BEE4F}" destId="{28E9E65C-7C86-4C91-8660-4419A85674B0}" srcOrd="1" destOrd="0" presId="urn:microsoft.com/office/officeart/2005/8/layout/hierarchy2"/>
    <dgm:cxn modelId="{DDD368C5-CF8C-4C43-8F75-DBE7FDBC7C1A}" srcId="{B59B7D93-F7DA-4628-A901-DE271D9FEA33}" destId="{260BDF3B-4725-4B04-A034-0CCF371C22D2}" srcOrd="2" destOrd="0" parTransId="{5D271E7A-A7CB-42CF-BBEF-B00372D35294}" sibTransId="{3CB9E441-37C7-4A16-AD4D-7CFD5CA52AD1}"/>
    <dgm:cxn modelId="{4FD59AC8-4C5E-47AC-8C88-8FB0719213FD}" type="presOf" srcId="{5D271E7A-A7CB-42CF-BBEF-B00372D35294}" destId="{F37DD0B6-33EB-43F2-921A-19817579E6F9}" srcOrd="0" destOrd="0" presId="urn:microsoft.com/office/officeart/2005/8/layout/hierarchy2"/>
    <dgm:cxn modelId="{27B9DDC9-E923-474A-9851-73D0DA79722E}" type="presOf" srcId="{62040438-7188-42C9-B8E3-6FA4CADCB991}" destId="{334216A8-67CD-4B72-A3FA-3BC416139128}" srcOrd="1" destOrd="0" presId="urn:microsoft.com/office/officeart/2005/8/layout/hierarchy2"/>
    <dgm:cxn modelId="{95547CD3-64EC-4C41-B8E6-9013C29D2189}" type="presOf" srcId="{260BDF3B-4725-4B04-A034-0CCF371C22D2}" destId="{6A98A64B-2351-448D-BB8B-BCF0E2B3C059}" srcOrd="0" destOrd="0" presId="urn:microsoft.com/office/officeart/2005/8/layout/hierarchy2"/>
    <dgm:cxn modelId="{80F16FDA-0EE6-4EE2-AFA5-C2BB8B97AB4D}" type="presOf" srcId="{72AC8D5D-B91B-4585-B3C9-8C86F77BEE4F}" destId="{07C16F3C-5E91-48B9-A50D-7C5BCB79C0F8}" srcOrd="0" destOrd="0" presId="urn:microsoft.com/office/officeart/2005/8/layout/hierarchy2"/>
    <dgm:cxn modelId="{ACCE89E6-F8EA-4177-886F-D9E0B545D737}" srcId="{DA9460E5-402E-4002-807F-AFD2C660EBE6}" destId="{86DDA5A5-0D75-49A8-A459-137DBA02672F}" srcOrd="1" destOrd="0" parTransId="{62040438-7188-42C9-B8E3-6FA4CADCB991}" sibTransId="{62947A5F-ABD3-4D88-AF27-562BAFCE545C}"/>
    <dgm:cxn modelId="{E2303FF4-860B-489A-B0CD-BAF989C94135}" type="presParOf" srcId="{E9A0FF5E-851B-4AAA-AAA6-AC067B198222}" destId="{63DE86A7-BB7D-4C03-9D7F-8A9FD511FFC8}" srcOrd="0" destOrd="0" presId="urn:microsoft.com/office/officeart/2005/8/layout/hierarchy2"/>
    <dgm:cxn modelId="{B9B524E4-6D6B-4156-8364-FAA2938F8D1E}" type="presParOf" srcId="{63DE86A7-BB7D-4C03-9D7F-8A9FD511FFC8}" destId="{2DE26966-A4B0-4D9E-BD01-3081FD59CD31}" srcOrd="0" destOrd="0" presId="urn:microsoft.com/office/officeart/2005/8/layout/hierarchy2"/>
    <dgm:cxn modelId="{C4480C74-412C-4B64-93D4-AB55CD9F9004}" type="presParOf" srcId="{63DE86A7-BB7D-4C03-9D7F-8A9FD511FFC8}" destId="{A6CC4BD0-653F-40BC-9B94-2CE5EA33DD01}" srcOrd="1" destOrd="0" presId="urn:microsoft.com/office/officeart/2005/8/layout/hierarchy2"/>
    <dgm:cxn modelId="{5B3E1C46-C9A9-4D33-800A-0DED04C7137C}" type="presParOf" srcId="{A6CC4BD0-653F-40BC-9B94-2CE5EA33DD01}" destId="{CB0A0A8B-9983-42C2-A78B-997AA29552BD}" srcOrd="0" destOrd="0" presId="urn:microsoft.com/office/officeart/2005/8/layout/hierarchy2"/>
    <dgm:cxn modelId="{82F763D6-E22F-4237-84C1-F7BF60C308A1}" type="presParOf" srcId="{CB0A0A8B-9983-42C2-A78B-997AA29552BD}" destId="{06CCF755-D50A-4B2F-9A44-8CF26890D8E8}" srcOrd="0" destOrd="0" presId="urn:microsoft.com/office/officeart/2005/8/layout/hierarchy2"/>
    <dgm:cxn modelId="{B7A5975B-1DEC-4826-B110-4D1313B2DBEE}" type="presParOf" srcId="{A6CC4BD0-653F-40BC-9B94-2CE5EA33DD01}" destId="{C642114F-E487-4F50-B297-01B8644AB581}" srcOrd="1" destOrd="0" presId="urn:microsoft.com/office/officeart/2005/8/layout/hierarchy2"/>
    <dgm:cxn modelId="{44D38613-0247-4C7B-9CF5-BEAE7ACD8AF6}" type="presParOf" srcId="{C642114F-E487-4F50-B297-01B8644AB581}" destId="{BDF62690-1FC4-4370-B47C-660118D00F2B}" srcOrd="0" destOrd="0" presId="urn:microsoft.com/office/officeart/2005/8/layout/hierarchy2"/>
    <dgm:cxn modelId="{757FB97D-34BC-40A6-A5D6-6D0278515B40}" type="presParOf" srcId="{C642114F-E487-4F50-B297-01B8644AB581}" destId="{0B98F209-E705-456D-BBE1-36EFCF5FE111}" srcOrd="1" destOrd="0" presId="urn:microsoft.com/office/officeart/2005/8/layout/hierarchy2"/>
    <dgm:cxn modelId="{3CD53E42-52D5-4456-B4DE-02CA619658F9}" type="presParOf" srcId="{0B98F209-E705-456D-BBE1-36EFCF5FE111}" destId="{99807A7F-0501-43A7-89DC-45C8C0047A03}" srcOrd="0" destOrd="0" presId="urn:microsoft.com/office/officeart/2005/8/layout/hierarchy2"/>
    <dgm:cxn modelId="{E0FD0FFF-1734-4110-8C52-CA579AEC1638}" type="presParOf" srcId="{99807A7F-0501-43A7-89DC-45C8C0047A03}" destId="{4930A65D-1791-49C5-AFF6-60E2DB317D7C}" srcOrd="0" destOrd="0" presId="urn:microsoft.com/office/officeart/2005/8/layout/hierarchy2"/>
    <dgm:cxn modelId="{8AE51B1D-6258-4F06-9F1A-A061944014D3}" type="presParOf" srcId="{0B98F209-E705-456D-BBE1-36EFCF5FE111}" destId="{C655E560-BAB5-4362-97BD-E1096D783476}" srcOrd="1" destOrd="0" presId="urn:microsoft.com/office/officeart/2005/8/layout/hierarchy2"/>
    <dgm:cxn modelId="{1DFF5B8D-0EFF-4ADE-9E3F-E628E00DD63C}" type="presParOf" srcId="{C655E560-BAB5-4362-97BD-E1096D783476}" destId="{68FEFCD6-7E99-420D-9678-E29ABE9DE3B4}" srcOrd="0" destOrd="0" presId="urn:microsoft.com/office/officeart/2005/8/layout/hierarchy2"/>
    <dgm:cxn modelId="{B8F2C01F-8520-4B33-AFF5-0635D58C12A2}" type="presParOf" srcId="{C655E560-BAB5-4362-97BD-E1096D783476}" destId="{BAE5BE19-5E41-4F44-817A-D84B4EB4AAFD}" srcOrd="1" destOrd="0" presId="urn:microsoft.com/office/officeart/2005/8/layout/hierarchy2"/>
    <dgm:cxn modelId="{6E1E56B1-66E9-41CC-862E-2EA41AE28860}" type="presParOf" srcId="{0B98F209-E705-456D-BBE1-36EFCF5FE111}" destId="{07C16F3C-5E91-48B9-A50D-7C5BCB79C0F8}" srcOrd="2" destOrd="0" presId="urn:microsoft.com/office/officeart/2005/8/layout/hierarchy2"/>
    <dgm:cxn modelId="{5C58EC07-A923-4D22-A04E-0513B336190B}" type="presParOf" srcId="{07C16F3C-5E91-48B9-A50D-7C5BCB79C0F8}" destId="{28E9E65C-7C86-4C91-8660-4419A85674B0}" srcOrd="0" destOrd="0" presId="urn:microsoft.com/office/officeart/2005/8/layout/hierarchy2"/>
    <dgm:cxn modelId="{99E7548E-6498-4721-A86B-BD0676EA41AC}" type="presParOf" srcId="{0B98F209-E705-456D-BBE1-36EFCF5FE111}" destId="{EB9F9DBE-A634-4EA6-B4D0-F81E1E6B9468}" srcOrd="3" destOrd="0" presId="urn:microsoft.com/office/officeart/2005/8/layout/hierarchy2"/>
    <dgm:cxn modelId="{3E5CF28B-8DDE-4EE6-8E31-05EC190A4734}" type="presParOf" srcId="{EB9F9DBE-A634-4EA6-B4D0-F81E1E6B9468}" destId="{A7EA70B0-1248-4611-A8A2-D10E4ED9DD0E}" srcOrd="0" destOrd="0" presId="urn:microsoft.com/office/officeart/2005/8/layout/hierarchy2"/>
    <dgm:cxn modelId="{8891289E-8792-4601-8039-18AD4330CA9B}" type="presParOf" srcId="{EB9F9DBE-A634-4EA6-B4D0-F81E1E6B9468}" destId="{2DB209A6-CD56-4719-AC98-7024555FE973}" srcOrd="1" destOrd="0" presId="urn:microsoft.com/office/officeart/2005/8/layout/hierarchy2"/>
    <dgm:cxn modelId="{28749124-4724-49B6-8DE2-04AB8915B185}" type="presParOf" srcId="{0B98F209-E705-456D-BBE1-36EFCF5FE111}" destId="{F37DD0B6-33EB-43F2-921A-19817579E6F9}" srcOrd="4" destOrd="0" presId="urn:microsoft.com/office/officeart/2005/8/layout/hierarchy2"/>
    <dgm:cxn modelId="{B76E0E1B-E420-49D7-BC32-D188EA521061}" type="presParOf" srcId="{F37DD0B6-33EB-43F2-921A-19817579E6F9}" destId="{55A4A55E-38C0-48AE-A08A-C1C5B7A3C2F7}" srcOrd="0" destOrd="0" presId="urn:microsoft.com/office/officeart/2005/8/layout/hierarchy2"/>
    <dgm:cxn modelId="{A6DEF532-EF53-40FF-A69B-606CF69EF4C4}" type="presParOf" srcId="{0B98F209-E705-456D-BBE1-36EFCF5FE111}" destId="{DF03B371-53D2-4BFE-B1DA-8DA18D80642C}" srcOrd="5" destOrd="0" presId="urn:microsoft.com/office/officeart/2005/8/layout/hierarchy2"/>
    <dgm:cxn modelId="{DFBCF6AE-891C-441E-95DF-8A9EE8DFE766}" type="presParOf" srcId="{DF03B371-53D2-4BFE-B1DA-8DA18D80642C}" destId="{6A98A64B-2351-448D-BB8B-BCF0E2B3C059}" srcOrd="0" destOrd="0" presId="urn:microsoft.com/office/officeart/2005/8/layout/hierarchy2"/>
    <dgm:cxn modelId="{BF32835D-558F-4405-BAE2-6B0C24E5B5FB}" type="presParOf" srcId="{DF03B371-53D2-4BFE-B1DA-8DA18D80642C}" destId="{F263E2B7-07CB-44D0-96B4-2609608DCD91}" srcOrd="1" destOrd="0" presId="urn:microsoft.com/office/officeart/2005/8/layout/hierarchy2"/>
    <dgm:cxn modelId="{C9B50079-9FD2-42B7-BF60-E2982803D605}" type="presParOf" srcId="{A6CC4BD0-653F-40BC-9B94-2CE5EA33DD01}" destId="{C1019A4E-3666-4E09-940D-96591EE8E40C}" srcOrd="2" destOrd="0" presId="urn:microsoft.com/office/officeart/2005/8/layout/hierarchy2"/>
    <dgm:cxn modelId="{1BB06423-E20E-4FB3-A8D5-BF9B157714CF}" type="presParOf" srcId="{C1019A4E-3666-4E09-940D-96591EE8E40C}" destId="{334216A8-67CD-4B72-A3FA-3BC416139128}" srcOrd="0" destOrd="0" presId="urn:microsoft.com/office/officeart/2005/8/layout/hierarchy2"/>
    <dgm:cxn modelId="{CC2ABED7-7F9D-4031-87BD-08DD03EF7355}" type="presParOf" srcId="{A6CC4BD0-653F-40BC-9B94-2CE5EA33DD01}" destId="{10D8E3EB-F5CE-4561-B444-1C07444DD45D}" srcOrd="3" destOrd="0" presId="urn:microsoft.com/office/officeart/2005/8/layout/hierarchy2"/>
    <dgm:cxn modelId="{CBEF8D6F-3852-4410-A0A7-C92E26462EB2}" type="presParOf" srcId="{10D8E3EB-F5CE-4561-B444-1C07444DD45D}" destId="{7EB9E7DB-30A0-43C3-AD9A-2E270F89EDAC}" srcOrd="0" destOrd="0" presId="urn:microsoft.com/office/officeart/2005/8/layout/hierarchy2"/>
    <dgm:cxn modelId="{F6279347-F492-472D-92F1-069387D3AB50}" type="presParOf" srcId="{10D8E3EB-F5CE-4561-B444-1C07444DD45D}" destId="{242DF197-9265-4159-9AE6-1C2C36433E3B}"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3D82D9-35A4-4C36-AB9C-768B2A89FB1B}">
      <dsp:nvSpPr>
        <dsp:cNvPr id="0" name=""/>
        <dsp:cNvSpPr/>
      </dsp:nvSpPr>
      <dsp:spPr>
        <a:xfrm>
          <a:off x="3096491" y="1301801"/>
          <a:ext cx="1573344" cy="546119"/>
        </a:xfrm>
        <a:custGeom>
          <a:avLst/>
          <a:gdLst/>
          <a:ahLst/>
          <a:cxnLst/>
          <a:rect l="0" t="0" r="0" b="0"/>
          <a:pathLst>
            <a:path>
              <a:moveTo>
                <a:pt x="0" y="0"/>
              </a:moveTo>
              <a:lnTo>
                <a:pt x="0" y="273059"/>
              </a:lnTo>
              <a:lnTo>
                <a:pt x="1573344" y="273059"/>
              </a:lnTo>
              <a:lnTo>
                <a:pt x="1573344" y="54611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D08C88-EE57-4B76-AFF8-D22B6F0A1865}">
      <dsp:nvSpPr>
        <dsp:cNvPr id="0" name=""/>
        <dsp:cNvSpPr/>
      </dsp:nvSpPr>
      <dsp:spPr>
        <a:xfrm>
          <a:off x="1523147" y="1301801"/>
          <a:ext cx="1573344" cy="546119"/>
        </a:xfrm>
        <a:custGeom>
          <a:avLst/>
          <a:gdLst/>
          <a:ahLst/>
          <a:cxnLst/>
          <a:rect l="0" t="0" r="0" b="0"/>
          <a:pathLst>
            <a:path>
              <a:moveTo>
                <a:pt x="1573344" y="0"/>
              </a:moveTo>
              <a:lnTo>
                <a:pt x="1573344" y="273059"/>
              </a:lnTo>
              <a:lnTo>
                <a:pt x="0" y="273059"/>
              </a:lnTo>
              <a:lnTo>
                <a:pt x="0" y="54611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576228-301D-48B7-8C34-A4673E2C584A}">
      <dsp:nvSpPr>
        <dsp:cNvPr id="0" name=""/>
        <dsp:cNvSpPr/>
      </dsp:nvSpPr>
      <dsp:spPr>
        <a:xfrm>
          <a:off x="2446349" y="1517"/>
          <a:ext cx="1300284" cy="130028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62519B-D029-4D75-A606-C9CC89F6A916}">
      <dsp:nvSpPr>
        <dsp:cNvPr id="0" name=""/>
        <dsp:cNvSpPr/>
      </dsp:nvSpPr>
      <dsp:spPr>
        <a:xfrm>
          <a:off x="2446349" y="1517"/>
          <a:ext cx="1300284" cy="130028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F29367-EDEE-4A56-B3C3-894F5049B838}">
      <dsp:nvSpPr>
        <dsp:cNvPr id="0" name=""/>
        <dsp:cNvSpPr/>
      </dsp:nvSpPr>
      <dsp:spPr>
        <a:xfrm>
          <a:off x="1796206" y="235568"/>
          <a:ext cx="2600569" cy="83218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File operations</a:t>
          </a:r>
        </a:p>
      </dsp:txBody>
      <dsp:txXfrm>
        <a:off x="1796206" y="235568"/>
        <a:ext cx="2600569" cy="832182"/>
      </dsp:txXfrm>
    </dsp:sp>
    <dsp:sp modelId="{F48D3594-C5C7-446F-B6CE-63C334A4F2F0}">
      <dsp:nvSpPr>
        <dsp:cNvPr id="0" name=""/>
        <dsp:cNvSpPr/>
      </dsp:nvSpPr>
      <dsp:spPr>
        <a:xfrm>
          <a:off x="873004" y="1847921"/>
          <a:ext cx="1300284" cy="130028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8F779A-2734-4102-84C1-E2CC37193911}">
      <dsp:nvSpPr>
        <dsp:cNvPr id="0" name=""/>
        <dsp:cNvSpPr/>
      </dsp:nvSpPr>
      <dsp:spPr>
        <a:xfrm>
          <a:off x="873004" y="1847921"/>
          <a:ext cx="1300284" cy="130028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89B5CF-A8C1-4EC5-969E-C259AB76EDFB}">
      <dsp:nvSpPr>
        <dsp:cNvPr id="0" name=""/>
        <dsp:cNvSpPr/>
      </dsp:nvSpPr>
      <dsp:spPr>
        <a:xfrm>
          <a:off x="222862" y="2081972"/>
          <a:ext cx="2600569" cy="83218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Retrieval operations</a:t>
          </a:r>
        </a:p>
        <a:p>
          <a:pPr marL="0" lvl="0" indent="0" algn="ctr" defTabSz="755650">
            <a:lnSpc>
              <a:spcPct val="90000"/>
            </a:lnSpc>
            <a:spcBef>
              <a:spcPct val="0"/>
            </a:spcBef>
            <a:spcAft>
              <a:spcPct val="35000"/>
            </a:spcAft>
            <a:buNone/>
          </a:pPr>
          <a:r>
            <a:rPr lang="en-US" sz="1700" b="1" kern="1200" dirty="0"/>
            <a:t>(</a:t>
          </a:r>
          <a:r>
            <a:rPr lang="en-US" sz="1700" b="1" kern="1200" dirty="0">
              <a:solidFill>
                <a:schemeClr val="accent1"/>
              </a:solidFill>
            </a:rPr>
            <a:t>Do not change data in a file)</a:t>
          </a:r>
        </a:p>
      </dsp:txBody>
      <dsp:txXfrm>
        <a:off x="222862" y="2081972"/>
        <a:ext cx="2600569" cy="832182"/>
      </dsp:txXfrm>
    </dsp:sp>
    <dsp:sp modelId="{C8B2681C-EE4A-4DCC-AC7A-02603A2EE2D9}">
      <dsp:nvSpPr>
        <dsp:cNvPr id="0" name=""/>
        <dsp:cNvSpPr/>
      </dsp:nvSpPr>
      <dsp:spPr>
        <a:xfrm>
          <a:off x="4019693" y="1847921"/>
          <a:ext cx="1300284" cy="130028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6DA1C5-3DC1-4720-9547-791EC69E3EEA}">
      <dsp:nvSpPr>
        <dsp:cNvPr id="0" name=""/>
        <dsp:cNvSpPr/>
      </dsp:nvSpPr>
      <dsp:spPr>
        <a:xfrm>
          <a:off x="4019693" y="1847921"/>
          <a:ext cx="1300284" cy="130028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64DA8C-E901-4834-89B0-A8B04B63F3F4}">
      <dsp:nvSpPr>
        <dsp:cNvPr id="0" name=""/>
        <dsp:cNvSpPr/>
      </dsp:nvSpPr>
      <dsp:spPr>
        <a:xfrm>
          <a:off x="3369551" y="2081972"/>
          <a:ext cx="2600569" cy="83218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Update operations</a:t>
          </a:r>
        </a:p>
        <a:p>
          <a:pPr marL="0" lvl="0" indent="0" algn="ctr" defTabSz="755650">
            <a:lnSpc>
              <a:spcPct val="90000"/>
            </a:lnSpc>
            <a:spcBef>
              <a:spcPct val="0"/>
            </a:spcBef>
            <a:spcAft>
              <a:spcPct val="35000"/>
            </a:spcAft>
            <a:buNone/>
          </a:pPr>
          <a:r>
            <a:rPr lang="en-US" sz="1700" b="1" kern="1200" dirty="0"/>
            <a:t>(</a:t>
          </a:r>
          <a:r>
            <a:rPr lang="en-US" sz="1700" b="1" kern="1200" dirty="0">
              <a:solidFill>
                <a:schemeClr val="accent1"/>
              </a:solidFill>
            </a:rPr>
            <a:t>Change the file by insertion or deletion of records)</a:t>
          </a:r>
        </a:p>
      </dsp:txBody>
      <dsp:txXfrm>
        <a:off x="3369551" y="2081972"/>
        <a:ext cx="2600569" cy="8321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26966-A4B0-4D9E-BD01-3081FD59CD31}">
      <dsp:nvSpPr>
        <dsp:cNvPr id="0" name=""/>
        <dsp:cNvSpPr/>
      </dsp:nvSpPr>
      <dsp:spPr>
        <a:xfrm>
          <a:off x="881454" y="1668486"/>
          <a:ext cx="1932670" cy="966335"/>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Indexing</a:t>
          </a:r>
        </a:p>
      </dsp:txBody>
      <dsp:txXfrm>
        <a:off x="909757" y="1696789"/>
        <a:ext cx="1876064" cy="909729"/>
      </dsp:txXfrm>
    </dsp:sp>
    <dsp:sp modelId="{CB0A0A8B-9983-42C2-A78B-997AA29552BD}">
      <dsp:nvSpPr>
        <dsp:cNvPr id="0" name=""/>
        <dsp:cNvSpPr/>
      </dsp:nvSpPr>
      <dsp:spPr>
        <a:xfrm rot="19457599">
          <a:off x="2724640" y="1846586"/>
          <a:ext cx="952036" cy="54492"/>
        </a:xfrm>
        <a:custGeom>
          <a:avLst/>
          <a:gdLst/>
          <a:ahLst/>
          <a:cxnLst/>
          <a:rect l="0" t="0" r="0" b="0"/>
          <a:pathLst>
            <a:path>
              <a:moveTo>
                <a:pt x="0" y="27246"/>
              </a:moveTo>
              <a:lnTo>
                <a:pt x="952036" y="27246"/>
              </a:lnTo>
            </a:path>
          </a:pathLst>
        </a:custGeom>
        <a:noFill/>
        <a:ln w="1270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6857" y="1850031"/>
        <a:ext cx="47601" cy="47601"/>
      </dsp:txXfrm>
    </dsp:sp>
    <dsp:sp modelId="{BDF62690-1FC4-4370-B47C-660118D00F2B}">
      <dsp:nvSpPr>
        <dsp:cNvPr id="0" name=""/>
        <dsp:cNvSpPr/>
      </dsp:nvSpPr>
      <dsp:spPr>
        <a:xfrm>
          <a:off x="3587192" y="1112843"/>
          <a:ext cx="1932670" cy="966335"/>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Single level</a:t>
          </a:r>
        </a:p>
      </dsp:txBody>
      <dsp:txXfrm>
        <a:off x="3615495" y="1141146"/>
        <a:ext cx="1876064" cy="909729"/>
      </dsp:txXfrm>
    </dsp:sp>
    <dsp:sp modelId="{99807A7F-0501-43A7-89DC-45C8C0047A03}">
      <dsp:nvSpPr>
        <dsp:cNvPr id="0" name=""/>
        <dsp:cNvSpPr/>
      </dsp:nvSpPr>
      <dsp:spPr>
        <a:xfrm rot="18289469">
          <a:off x="5229531" y="1013122"/>
          <a:ext cx="1353731" cy="54492"/>
        </a:xfrm>
        <a:custGeom>
          <a:avLst/>
          <a:gdLst/>
          <a:ahLst/>
          <a:cxnLst/>
          <a:rect l="0" t="0" r="0" b="0"/>
          <a:pathLst>
            <a:path>
              <a:moveTo>
                <a:pt x="0" y="27246"/>
              </a:moveTo>
              <a:lnTo>
                <a:pt x="1353731" y="27246"/>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72553" y="1006525"/>
        <a:ext cx="67686" cy="67686"/>
      </dsp:txXfrm>
    </dsp:sp>
    <dsp:sp modelId="{68FEFCD6-7E99-420D-9678-E29ABE9DE3B4}">
      <dsp:nvSpPr>
        <dsp:cNvPr id="0" name=""/>
        <dsp:cNvSpPr/>
      </dsp:nvSpPr>
      <dsp:spPr>
        <a:xfrm>
          <a:off x="6292931" y="1558"/>
          <a:ext cx="1932670" cy="966335"/>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Primary Index</a:t>
          </a:r>
        </a:p>
      </dsp:txBody>
      <dsp:txXfrm>
        <a:off x="6321234" y="29861"/>
        <a:ext cx="1876064" cy="909729"/>
      </dsp:txXfrm>
    </dsp:sp>
    <dsp:sp modelId="{07C16F3C-5E91-48B9-A50D-7C5BCB79C0F8}">
      <dsp:nvSpPr>
        <dsp:cNvPr id="0" name=""/>
        <dsp:cNvSpPr/>
      </dsp:nvSpPr>
      <dsp:spPr>
        <a:xfrm>
          <a:off x="5519863" y="1568765"/>
          <a:ext cx="773068" cy="54492"/>
        </a:xfrm>
        <a:custGeom>
          <a:avLst/>
          <a:gdLst/>
          <a:ahLst/>
          <a:cxnLst/>
          <a:rect l="0" t="0" r="0" b="0"/>
          <a:pathLst>
            <a:path>
              <a:moveTo>
                <a:pt x="0" y="27246"/>
              </a:moveTo>
              <a:lnTo>
                <a:pt x="773068" y="27246"/>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87070" y="1576684"/>
        <a:ext cx="38653" cy="38653"/>
      </dsp:txXfrm>
    </dsp:sp>
    <dsp:sp modelId="{A7EA70B0-1248-4611-A8A2-D10E4ED9DD0E}">
      <dsp:nvSpPr>
        <dsp:cNvPr id="0" name=""/>
        <dsp:cNvSpPr/>
      </dsp:nvSpPr>
      <dsp:spPr>
        <a:xfrm>
          <a:off x="6292931" y="1112843"/>
          <a:ext cx="1932670" cy="966335"/>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Clustering index</a:t>
          </a:r>
        </a:p>
      </dsp:txBody>
      <dsp:txXfrm>
        <a:off x="6321234" y="1141146"/>
        <a:ext cx="1876064" cy="909729"/>
      </dsp:txXfrm>
    </dsp:sp>
    <dsp:sp modelId="{F37DD0B6-33EB-43F2-921A-19817579E6F9}">
      <dsp:nvSpPr>
        <dsp:cNvPr id="0" name=""/>
        <dsp:cNvSpPr/>
      </dsp:nvSpPr>
      <dsp:spPr>
        <a:xfrm rot="3310531">
          <a:off x="5229531" y="2124408"/>
          <a:ext cx="1353731" cy="54492"/>
        </a:xfrm>
        <a:custGeom>
          <a:avLst/>
          <a:gdLst/>
          <a:ahLst/>
          <a:cxnLst/>
          <a:rect l="0" t="0" r="0" b="0"/>
          <a:pathLst>
            <a:path>
              <a:moveTo>
                <a:pt x="0" y="27246"/>
              </a:moveTo>
              <a:lnTo>
                <a:pt x="1353731" y="27246"/>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72553" y="2117810"/>
        <a:ext cx="67686" cy="67686"/>
      </dsp:txXfrm>
    </dsp:sp>
    <dsp:sp modelId="{6A98A64B-2351-448D-BB8B-BCF0E2B3C059}">
      <dsp:nvSpPr>
        <dsp:cNvPr id="0" name=""/>
        <dsp:cNvSpPr/>
      </dsp:nvSpPr>
      <dsp:spPr>
        <a:xfrm>
          <a:off x="6292931" y="2224129"/>
          <a:ext cx="1932670" cy="966335"/>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Secondary index</a:t>
          </a:r>
        </a:p>
      </dsp:txBody>
      <dsp:txXfrm>
        <a:off x="6321234" y="2252432"/>
        <a:ext cx="1876064" cy="909729"/>
      </dsp:txXfrm>
    </dsp:sp>
    <dsp:sp modelId="{C1019A4E-3666-4E09-940D-96591EE8E40C}">
      <dsp:nvSpPr>
        <dsp:cNvPr id="0" name=""/>
        <dsp:cNvSpPr/>
      </dsp:nvSpPr>
      <dsp:spPr>
        <a:xfrm rot="2142401">
          <a:off x="2724640" y="2402229"/>
          <a:ext cx="952036" cy="54492"/>
        </a:xfrm>
        <a:custGeom>
          <a:avLst/>
          <a:gdLst/>
          <a:ahLst/>
          <a:cxnLst/>
          <a:rect l="0" t="0" r="0" b="0"/>
          <a:pathLst>
            <a:path>
              <a:moveTo>
                <a:pt x="0" y="27246"/>
              </a:moveTo>
              <a:lnTo>
                <a:pt x="952036" y="27246"/>
              </a:lnTo>
            </a:path>
          </a:pathLst>
        </a:custGeom>
        <a:noFill/>
        <a:ln w="1270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6857" y="2405674"/>
        <a:ext cx="47601" cy="47601"/>
      </dsp:txXfrm>
    </dsp:sp>
    <dsp:sp modelId="{7EB9E7DB-30A0-43C3-AD9A-2E270F89EDAC}">
      <dsp:nvSpPr>
        <dsp:cNvPr id="0" name=""/>
        <dsp:cNvSpPr/>
      </dsp:nvSpPr>
      <dsp:spPr>
        <a:xfrm>
          <a:off x="3587192" y="2224129"/>
          <a:ext cx="1932670" cy="966335"/>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Multilevel</a:t>
          </a:r>
        </a:p>
      </dsp:txBody>
      <dsp:txXfrm>
        <a:off x="3615495" y="2252432"/>
        <a:ext cx="1876064" cy="909729"/>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FB-2D72-9945-BF45-5347690BBEB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93C615-989D-9D44-8501-FCE01FCEDC6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E5F24-53F9-054C-A9F8-3DCFACAB9877}"/>
              </a:ext>
            </a:extLst>
          </p:cNvPr>
          <p:cNvSpPr>
            <a:spLocks noGrp="1"/>
          </p:cNvSpPr>
          <p:nvPr>
            <p:ph type="dt" sz="half" idx="10"/>
          </p:nvPr>
        </p:nvSpPr>
        <p:spPr>
          <a:xfrm>
            <a:off x="838200" y="6356350"/>
            <a:ext cx="2743200" cy="365125"/>
          </a:xfrm>
          <a:prstGeom prst="rect">
            <a:avLst/>
          </a:prstGeom>
        </p:spPr>
        <p:txBody>
          <a:bodyPr/>
          <a:lstStyle/>
          <a:p>
            <a:fld id="{AF246605-EF7C-4D20-8B90-9F389FC856CB}" type="datetimeFigureOut">
              <a:rPr lang="en-US" smtClean="0"/>
              <a:t>4/30/2024</a:t>
            </a:fld>
            <a:endParaRPr lang="en-US"/>
          </a:p>
        </p:txBody>
      </p:sp>
      <p:sp>
        <p:nvSpPr>
          <p:cNvPr id="5" name="Footer Placeholder 4">
            <a:extLst>
              <a:ext uri="{FF2B5EF4-FFF2-40B4-BE49-F238E27FC236}">
                <a16:creationId xmlns:a16="http://schemas.microsoft.com/office/drawing/2014/main" id="{69BE7FB8-C70E-584A-A086-8852BD6395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755C156-1A78-7A4C-AB86-BCA1B1785D83}"/>
              </a:ext>
            </a:extLst>
          </p:cNvPr>
          <p:cNvSpPr>
            <a:spLocks noGrp="1"/>
          </p:cNvSpPr>
          <p:nvPr>
            <p:ph type="sldNum" sz="quarter" idx="12"/>
          </p:nvPr>
        </p:nvSpPr>
        <p:spPr>
          <a:xfrm>
            <a:off x="8610600" y="6356350"/>
            <a:ext cx="2743200" cy="365125"/>
          </a:xfrm>
          <a:prstGeom prst="rect">
            <a:avLst/>
          </a:prstGeom>
        </p:spPr>
        <p:txBody>
          <a:bodyPr/>
          <a:lstStyle/>
          <a:p>
            <a:fld id="{9C303809-93B3-494D-BBFD-D60AAD5B3A68}" type="slidenum">
              <a:rPr lang="en-US" smtClean="0"/>
              <a:t>‹#›</a:t>
            </a:fld>
            <a:endParaRPr lang="en-US"/>
          </a:p>
        </p:txBody>
      </p:sp>
    </p:spTree>
    <p:extLst>
      <p:ext uri="{BB962C8B-B14F-4D97-AF65-F5344CB8AC3E}">
        <p14:creationId xmlns:p14="http://schemas.microsoft.com/office/powerpoint/2010/main" val="1929358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031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AF246605-EF7C-4D20-8B90-9F389FC856CB}" type="datetimeFigureOut">
              <a:rPr lang="en-US" smtClean="0"/>
              <a:t>4/30/2024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C303809-93B3-494D-BBFD-D60AAD5B3A68}" type="slidenum">
              <a:rPr lang="en-US" smtClean="0"/>
              <a:t>‹#›</a:t>
            </a:fld>
            <a:endParaRPr lang="en-US"/>
          </a:p>
        </p:txBody>
      </p:sp>
    </p:spTree>
    <p:extLst>
      <p:ext uri="{BB962C8B-B14F-4D97-AF65-F5344CB8AC3E}">
        <p14:creationId xmlns:p14="http://schemas.microsoft.com/office/powerpoint/2010/main" val="42232153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C0DC26-5D78-6140-BF89-41378C4365C1}"/>
              </a:ext>
            </a:extLst>
          </p:cNvPr>
          <p:cNvSpPr/>
          <p:nvPr/>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C5EF86C0-A360-484B-B595-7CC69137B538}"/>
              </a:ext>
            </a:extLst>
          </p:cNvPr>
          <p:cNvPicPr>
            <a:picLocks noChangeAspect="1"/>
          </p:cNvPicPr>
          <p:nvPr/>
        </p:nvPicPr>
        <p:blipFill rotWithShape="1">
          <a:blip r:embed="rId5"/>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32974974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4BA17-2578-DD65-8E81-BD508ED7E9AC}"/>
              </a:ext>
            </a:extLst>
          </p:cNvPr>
          <p:cNvSpPr>
            <a:spLocks noGrp="1"/>
          </p:cNvSpPr>
          <p:nvPr>
            <p:ph type="ctrTitle"/>
          </p:nvPr>
        </p:nvSpPr>
        <p:spPr/>
        <p:txBody>
          <a:bodyPr/>
          <a:lstStyle/>
          <a:p>
            <a:r>
              <a:rPr lang="en-US" dirty="0"/>
              <a:t>UNIT 4</a:t>
            </a:r>
          </a:p>
        </p:txBody>
      </p:sp>
      <p:sp>
        <p:nvSpPr>
          <p:cNvPr id="3" name="Subtitle 2">
            <a:extLst>
              <a:ext uri="{FF2B5EF4-FFF2-40B4-BE49-F238E27FC236}">
                <a16:creationId xmlns:a16="http://schemas.microsoft.com/office/drawing/2014/main" id="{3A49B583-10FF-EA52-D762-B9F927B94F4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93539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71DDBE-337F-62B0-EE29-CAC5C51A268D}"/>
              </a:ext>
            </a:extLst>
          </p:cNvPr>
          <p:cNvSpPr txBox="1"/>
          <p:nvPr/>
        </p:nvSpPr>
        <p:spPr>
          <a:xfrm>
            <a:off x="207819" y="307170"/>
            <a:ext cx="6096000" cy="369332"/>
          </a:xfrm>
          <a:prstGeom prst="rect">
            <a:avLst/>
          </a:prstGeom>
          <a:noFill/>
        </p:spPr>
        <p:txBody>
          <a:bodyPr wrap="square">
            <a:spAutoFit/>
          </a:bodyPr>
          <a:lstStyle/>
          <a:p>
            <a:pPr algn="l" fontAlgn="base"/>
            <a:r>
              <a:rPr lang="en-US" b="1" i="0" dirty="0">
                <a:solidFill>
                  <a:schemeClr val="accent1"/>
                </a:solidFill>
                <a:effectLst/>
                <a:latin typeface="Roboto Condensed" panose="02000000000000000000" pitchFamily="2" charset="0"/>
              </a:rPr>
              <a:t>Disk Performance Parameters</a:t>
            </a:r>
          </a:p>
        </p:txBody>
      </p:sp>
      <p:pic>
        <p:nvPicPr>
          <p:cNvPr id="3074" name="Picture 2">
            <a:extLst>
              <a:ext uri="{FF2B5EF4-FFF2-40B4-BE49-F238E27FC236}">
                <a16:creationId xmlns:a16="http://schemas.microsoft.com/office/drawing/2014/main" id="{BBD1A028-C4BA-CB35-AD4F-B7B4CD69FA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64" y="1246022"/>
            <a:ext cx="6791857" cy="444819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B22B9D4F-B3E5-243A-2D61-FEABCF290A39}"/>
              </a:ext>
            </a:extLst>
          </p:cNvPr>
          <p:cNvGrpSpPr/>
          <p:nvPr/>
        </p:nvGrpSpPr>
        <p:grpSpPr>
          <a:xfrm>
            <a:off x="5902036" y="1246022"/>
            <a:ext cx="6096000" cy="4627565"/>
            <a:chOff x="5902036" y="1246022"/>
            <a:chExt cx="6096000" cy="4627565"/>
          </a:xfrm>
        </p:grpSpPr>
        <p:sp>
          <p:nvSpPr>
            <p:cNvPr id="5" name="TextBox 4">
              <a:extLst>
                <a:ext uri="{FF2B5EF4-FFF2-40B4-BE49-F238E27FC236}">
                  <a16:creationId xmlns:a16="http://schemas.microsoft.com/office/drawing/2014/main" id="{37014378-F7E8-AFE1-E242-6970CF94F10F}"/>
                </a:ext>
              </a:extLst>
            </p:cNvPr>
            <p:cNvSpPr txBox="1"/>
            <p:nvPr/>
          </p:nvSpPr>
          <p:spPr>
            <a:xfrm>
              <a:off x="5902036" y="1246022"/>
              <a:ext cx="6096000" cy="584775"/>
            </a:xfrm>
            <a:prstGeom prst="rect">
              <a:avLst/>
            </a:prstGeom>
            <a:noFill/>
          </p:spPr>
          <p:txBody>
            <a:bodyPr wrap="square">
              <a:spAutoFit/>
            </a:bodyPr>
            <a:lstStyle/>
            <a:p>
              <a:pPr algn="l" fontAlgn="base">
                <a:buFont typeface="Arial" panose="020B0604020202020204" pitchFamily="34" charset="0"/>
                <a:buChar char="•"/>
              </a:pPr>
              <a:r>
                <a:rPr lang="en-US" sz="1600" b="0" i="0" dirty="0">
                  <a:solidFill>
                    <a:srgbClr val="303030"/>
                  </a:solidFill>
                  <a:effectLst/>
                  <a:latin typeface="Arimo"/>
                </a:rPr>
                <a:t>The time taken by the read / write head to reach the desired track is called  </a:t>
              </a:r>
              <a:r>
                <a:rPr lang="en-US" sz="1600" b="1" i="0" dirty="0">
                  <a:solidFill>
                    <a:srgbClr val="303030"/>
                  </a:solidFill>
                  <a:effectLst/>
                  <a:latin typeface="Arimo"/>
                </a:rPr>
                <a:t>seek time</a:t>
              </a:r>
              <a:r>
                <a:rPr lang="en-US" sz="1600" b="0" i="0" dirty="0">
                  <a:solidFill>
                    <a:srgbClr val="303030"/>
                  </a:solidFill>
                  <a:effectLst/>
                  <a:latin typeface="Arimo"/>
                </a:rPr>
                <a:t>.</a:t>
              </a:r>
            </a:p>
          </p:txBody>
        </p:sp>
        <p:sp>
          <p:nvSpPr>
            <p:cNvPr id="7" name="TextBox 6">
              <a:extLst>
                <a:ext uri="{FF2B5EF4-FFF2-40B4-BE49-F238E27FC236}">
                  <a16:creationId xmlns:a16="http://schemas.microsoft.com/office/drawing/2014/main" id="{97274625-EC91-0182-1AB8-A44D8885E9BF}"/>
                </a:ext>
              </a:extLst>
            </p:cNvPr>
            <p:cNvSpPr txBox="1"/>
            <p:nvPr/>
          </p:nvSpPr>
          <p:spPr>
            <a:xfrm>
              <a:off x="6774873" y="2249163"/>
              <a:ext cx="4890654" cy="584775"/>
            </a:xfrm>
            <a:prstGeom prst="rect">
              <a:avLst/>
            </a:prstGeom>
            <a:noFill/>
          </p:spPr>
          <p:txBody>
            <a:bodyPr wrap="square">
              <a:spAutoFit/>
            </a:bodyPr>
            <a:lstStyle/>
            <a:p>
              <a:pPr algn="just"/>
              <a:r>
                <a:rPr lang="en-US" sz="1600" b="0" i="0" dirty="0">
                  <a:solidFill>
                    <a:srgbClr val="303030"/>
                  </a:solidFill>
                  <a:effectLst/>
                  <a:latin typeface="Arimo"/>
                </a:rPr>
                <a:t>The time taken by the desired sector to come under the read / write head is called </a:t>
              </a:r>
              <a:r>
                <a:rPr lang="en-US" sz="1600" b="1" i="0" dirty="0">
                  <a:solidFill>
                    <a:srgbClr val="303030"/>
                  </a:solidFill>
                  <a:effectLst/>
                  <a:latin typeface="Arimo"/>
                </a:rPr>
                <a:t>rotational latency.</a:t>
              </a:r>
              <a:endParaRPr lang="en-US" sz="1600" dirty="0"/>
            </a:p>
          </p:txBody>
        </p:sp>
        <p:sp>
          <p:nvSpPr>
            <p:cNvPr id="9" name="TextBox 8">
              <a:extLst>
                <a:ext uri="{FF2B5EF4-FFF2-40B4-BE49-F238E27FC236}">
                  <a16:creationId xmlns:a16="http://schemas.microsoft.com/office/drawing/2014/main" id="{923AC531-AEBE-97BB-512E-271DA0A66C9E}"/>
                </a:ext>
              </a:extLst>
            </p:cNvPr>
            <p:cNvSpPr txBox="1"/>
            <p:nvPr/>
          </p:nvSpPr>
          <p:spPr>
            <a:xfrm>
              <a:off x="6774873" y="3193066"/>
              <a:ext cx="5126182" cy="830997"/>
            </a:xfrm>
            <a:prstGeom prst="rect">
              <a:avLst/>
            </a:prstGeom>
            <a:noFill/>
          </p:spPr>
          <p:txBody>
            <a:bodyPr wrap="square">
              <a:spAutoFit/>
            </a:bodyPr>
            <a:lstStyle/>
            <a:p>
              <a:pPr algn="just" fontAlgn="base">
                <a:buFont typeface="Arial" panose="020B0604020202020204" pitchFamily="34" charset="0"/>
                <a:buChar char="•"/>
              </a:pPr>
              <a:r>
                <a:rPr lang="en-US" sz="1600" b="0" i="0" dirty="0">
                  <a:solidFill>
                    <a:srgbClr val="303030"/>
                  </a:solidFill>
                  <a:effectLst/>
                  <a:latin typeface="Arimo"/>
                </a:rPr>
                <a:t>The amount of data that passes under the read / write head in a given amount of time is called as </a:t>
              </a:r>
              <a:r>
                <a:rPr lang="en-US" sz="1600" b="1" i="0" dirty="0">
                  <a:solidFill>
                    <a:srgbClr val="303030"/>
                  </a:solidFill>
                  <a:effectLst/>
                  <a:latin typeface="Arimo"/>
                </a:rPr>
                <a:t>data transfer rate</a:t>
              </a:r>
              <a:r>
                <a:rPr lang="en-US" sz="1600" b="0" i="0" dirty="0">
                  <a:solidFill>
                    <a:srgbClr val="303030"/>
                  </a:solidFill>
                  <a:effectLst/>
                  <a:latin typeface="Arimo"/>
                </a:rPr>
                <a:t>.</a:t>
              </a:r>
            </a:p>
          </p:txBody>
        </p:sp>
        <p:sp>
          <p:nvSpPr>
            <p:cNvPr id="11" name="TextBox 10">
              <a:extLst>
                <a:ext uri="{FF2B5EF4-FFF2-40B4-BE49-F238E27FC236}">
                  <a16:creationId xmlns:a16="http://schemas.microsoft.com/office/drawing/2014/main" id="{39FD90C9-C2BC-12B5-9E17-A22DC3FDE0B4}"/>
                </a:ext>
              </a:extLst>
            </p:cNvPr>
            <p:cNvSpPr txBox="1"/>
            <p:nvPr/>
          </p:nvSpPr>
          <p:spPr>
            <a:xfrm>
              <a:off x="6774873" y="4103874"/>
              <a:ext cx="5126182" cy="830997"/>
            </a:xfrm>
            <a:prstGeom prst="rect">
              <a:avLst/>
            </a:prstGeom>
            <a:noFill/>
          </p:spPr>
          <p:txBody>
            <a:bodyPr wrap="square">
              <a:spAutoFit/>
            </a:bodyPr>
            <a:lstStyle/>
            <a:p>
              <a:pPr algn="just" fontAlgn="base">
                <a:buFont typeface="Arial" panose="020B0604020202020204" pitchFamily="34" charset="0"/>
                <a:buChar char="•"/>
              </a:pPr>
              <a:r>
                <a:rPr lang="en-US" sz="1600" b="0" i="0" dirty="0">
                  <a:solidFill>
                    <a:srgbClr val="303030"/>
                  </a:solidFill>
                  <a:effectLst/>
                  <a:latin typeface="Arimo"/>
                </a:rPr>
                <a:t>The overhead imposed by the disk controller is called </a:t>
              </a:r>
              <a:r>
                <a:rPr lang="en-US" sz="1600" b="1" i="0" dirty="0">
                  <a:solidFill>
                    <a:srgbClr val="303030"/>
                  </a:solidFill>
                  <a:effectLst/>
                  <a:latin typeface="Arimo"/>
                </a:rPr>
                <a:t>controller overhead</a:t>
              </a:r>
              <a:r>
                <a:rPr lang="en-US" sz="1600" b="0" i="0" dirty="0">
                  <a:solidFill>
                    <a:srgbClr val="303030"/>
                  </a:solidFill>
                  <a:effectLst/>
                  <a:latin typeface="Arimo"/>
                </a:rPr>
                <a:t>.</a:t>
              </a:r>
            </a:p>
            <a:p>
              <a:pPr algn="just" fontAlgn="base">
                <a:buFont typeface="Arial" panose="020B0604020202020204" pitchFamily="34" charset="0"/>
                <a:buChar char="•"/>
              </a:pPr>
              <a:r>
                <a:rPr lang="en-US" sz="1600" b="0" i="0" dirty="0">
                  <a:solidFill>
                    <a:srgbClr val="303030"/>
                  </a:solidFill>
                  <a:effectLst/>
                  <a:latin typeface="Arimo"/>
                </a:rPr>
                <a:t>Disk controller is a device that manages the disk.</a:t>
              </a:r>
            </a:p>
          </p:txBody>
        </p:sp>
        <p:sp>
          <p:nvSpPr>
            <p:cNvPr id="13" name="TextBox 12">
              <a:extLst>
                <a:ext uri="{FF2B5EF4-FFF2-40B4-BE49-F238E27FC236}">
                  <a16:creationId xmlns:a16="http://schemas.microsoft.com/office/drawing/2014/main" id="{118D0349-3D7A-C044-D902-88F81162FD10}"/>
                </a:ext>
              </a:extLst>
            </p:cNvPr>
            <p:cNvSpPr txBox="1"/>
            <p:nvPr/>
          </p:nvSpPr>
          <p:spPr>
            <a:xfrm>
              <a:off x="6395438" y="5288812"/>
              <a:ext cx="5602598" cy="584775"/>
            </a:xfrm>
            <a:prstGeom prst="rect">
              <a:avLst/>
            </a:prstGeom>
            <a:noFill/>
          </p:spPr>
          <p:txBody>
            <a:bodyPr wrap="square">
              <a:spAutoFit/>
            </a:bodyPr>
            <a:lstStyle/>
            <a:p>
              <a:pPr algn="just" fontAlgn="base">
                <a:buFont typeface="Arial" panose="020B0604020202020204" pitchFamily="34" charset="0"/>
                <a:buChar char="•"/>
              </a:pPr>
              <a:r>
                <a:rPr lang="en-US" sz="1600" b="0" i="0" dirty="0">
                  <a:solidFill>
                    <a:srgbClr val="303030"/>
                  </a:solidFill>
                  <a:effectLst/>
                  <a:latin typeface="Arimo"/>
                </a:rPr>
                <a:t>The time spent waiting for the disk to become free is called a </a:t>
              </a:r>
              <a:r>
                <a:rPr lang="en-US" sz="1600" b="1" i="0" dirty="0">
                  <a:solidFill>
                    <a:srgbClr val="303030"/>
                  </a:solidFill>
                  <a:effectLst/>
                  <a:latin typeface="Arimo"/>
                </a:rPr>
                <a:t>queuing delay</a:t>
              </a:r>
              <a:r>
                <a:rPr lang="en-US" sz="1600" b="0" i="0" dirty="0">
                  <a:solidFill>
                    <a:srgbClr val="303030"/>
                  </a:solidFill>
                  <a:effectLst/>
                  <a:latin typeface="Arimo"/>
                </a:rPr>
                <a:t>.</a:t>
              </a:r>
            </a:p>
          </p:txBody>
        </p:sp>
      </p:grpSp>
      <p:sp>
        <p:nvSpPr>
          <p:cNvPr id="18" name="TextBox 17">
            <a:extLst>
              <a:ext uri="{FF2B5EF4-FFF2-40B4-BE49-F238E27FC236}">
                <a16:creationId xmlns:a16="http://schemas.microsoft.com/office/drawing/2014/main" id="{A185B68A-3A07-6813-FDF0-05AC7BE9F394}"/>
              </a:ext>
            </a:extLst>
          </p:cNvPr>
          <p:cNvSpPr txBox="1"/>
          <p:nvPr/>
        </p:nvSpPr>
        <p:spPr>
          <a:xfrm>
            <a:off x="3241964" y="6112583"/>
            <a:ext cx="6096000" cy="369332"/>
          </a:xfrm>
          <a:prstGeom prst="rect">
            <a:avLst/>
          </a:prstGeom>
          <a:noFill/>
        </p:spPr>
        <p:txBody>
          <a:bodyPr wrap="square">
            <a:spAutoFit/>
          </a:bodyPr>
          <a:lstStyle/>
          <a:p>
            <a:r>
              <a:rPr lang="en-US" b="0" i="0" dirty="0">
                <a:solidFill>
                  <a:srgbClr val="303030"/>
                </a:solidFill>
                <a:effectLst/>
                <a:latin typeface="Arimo"/>
              </a:rPr>
              <a:t>All the tracks of a disk have the same storage capacity</a:t>
            </a:r>
            <a:endParaRPr lang="en-US" dirty="0"/>
          </a:p>
        </p:txBody>
      </p:sp>
    </p:spTree>
    <p:extLst>
      <p:ext uri="{BB962C8B-B14F-4D97-AF65-F5344CB8AC3E}">
        <p14:creationId xmlns:p14="http://schemas.microsoft.com/office/powerpoint/2010/main" val="3941493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7B76078-2027-A8AC-0A24-D35063C0459C}"/>
              </a:ext>
            </a:extLst>
          </p:cNvPr>
          <p:cNvSpPr txBox="1"/>
          <p:nvPr/>
        </p:nvSpPr>
        <p:spPr>
          <a:xfrm>
            <a:off x="4655127" y="63793"/>
            <a:ext cx="6096000" cy="738664"/>
          </a:xfrm>
          <a:prstGeom prst="rect">
            <a:avLst/>
          </a:prstGeom>
          <a:noFill/>
        </p:spPr>
        <p:txBody>
          <a:bodyPr wrap="square">
            <a:spAutoFit/>
          </a:bodyPr>
          <a:lstStyle/>
          <a:p>
            <a:pPr algn="l" fontAlgn="base"/>
            <a:r>
              <a:rPr lang="en-US" sz="2400" b="1" i="0" dirty="0">
                <a:solidFill>
                  <a:schemeClr val="accent1"/>
                </a:solidFill>
                <a:effectLst/>
                <a:latin typeface="Roboto Condensed" panose="02000000000000000000" pitchFamily="2" charset="0"/>
              </a:rPr>
              <a:t>Important Formulas</a:t>
            </a:r>
          </a:p>
          <a:p>
            <a:pPr algn="l" fontAlgn="base"/>
            <a:r>
              <a:rPr lang="en-US" b="0" i="0" dirty="0">
                <a:solidFill>
                  <a:srgbClr val="303030"/>
                </a:solidFill>
                <a:effectLst/>
                <a:latin typeface="Arimo"/>
              </a:rPr>
              <a:t> </a:t>
            </a:r>
          </a:p>
        </p:txBody>
      </p:sp>
      <p:sp>
        <p:nvSpPr>
          <p:cNvPr id="19" name="TextBox 18">
            <a:extLst>
              <a:ext uri="{FF2B5EF4-FFF2-40B4-BE49-F238E27FC236}">
                <a16:creationId xmlns:a16="http://schemas.microsoft.com/office/drawing/2014/main" id="{E5AAAB10-F5CE-E486-D192-276C4E447913}"/>
              </a:ext>
            </a:extLst>
          </p:cNvPr>
          <p:cNvSpPr txBox="1"/>
          <p:nvPr/>
        </p:nvSpPr>
        <p:spPr>
          <a:xfrm>
            <a:off x="5943600" y="735350"/>
            <a:ext cx="6096000" cy="923330"/>
          </a:xfrm>
          <a:prstGeom prst="rect">
            <a:avLst/>
          </a:prstGeom>
          <a:noFill/>
        </p:spPr>
        <p:txBody>
          <a:bodyPr wrap="square">
            <a:spAutoFit/>
          </a:bodyPr>
          <a:lstStyle/>
          <a:p>
            <a:pPr algn="ctr" fontAlgn="base"/>
            <a:r>
              <a:rPr lang="en-US" b="1" i="0" dirty="0">
                <a:solidFill>
                  <a:srgbClr val="303030"/>
                </a:solidFill>
                <a:effectLst/>
                <a:latin typeface="Arimo"/>
              </a:rPr>
              <a:t>Capacity of a disk pack</a:t>
            </a:r>
          </a:p>
          <a:p>
            <a:pPr algn="ctr" fontAlgn="base"/>
            <a:r>
              <a:rPr lang="en-US" b="0" i="0" dirty="0">
                <a:solidFill>
                  <a:srgbClr val="303030"/>
                </a:solidFill>
                <a:effectLst/>
                <a:latin typeface="Arimo"/>
              </a:rPr>
              <a:t>= Total number of surfaces x Number of tracks per surface x Number of sectors per track x Storage capacity of one sector</a:t>
            </a:r>
          </a:p>
        </p:txBody>
      </p:sp>
      <p:grpSp>
        <p:nvGrpSpPr>
          <p:cNvPr id="35" name="Group 34">
            <a:extLst>
              <a:ext uri="{FF2B5EF4-FFF2-40B4-BE49-F238E27FC236}">
                <a16:creationId xmlns:a16="http://schemas.microsoft.com/office/drawing/2014/main" id="{A537F742-7FFE-D851-BCDB-0259EECD2A84}"/>
              </a:ext>
            </a:extLst>
          </p:cNvPr>
          <p:cNvGrpSpPr/>
          <p:nvPr/>
        </p:nvGrpSpPr>
        <p:grpSpPr>
          <a:xfrm>
            <a:off x="-124691" y="1021178"/>
            <a:ext cx="12122727" cy="5975745"/>
            <a:chOff x="-124691" y="681677"/>
            <a:chExt cx="12122727" cy="5975745"/>
          </a:xfrm>
        </p:grpSpPr>
        <p:sp>
          <p:nvSpPr>
            <p:cNvPr id="9" name="TextBox 8">
              <a:extLst>
                <a:ext uri="{FF2B5EF4-FFF2-40B4-BE49-F238E27FC236}">
                  <a16:creationId xmlns:a16="http://schemas.microsoft.com/office/drawing/2014/main" id="{2AC5148D-C49D-21F7-78A7-D0CA5933424C}"/>
                </a:ext>
              </a:extLst>
            </p:cNvPr>
            <p:cNvSpPr txBox="1"/>
            <p:nvPr/>
          </p:nvSpPr>
          <p:spPr>
            <a:xfrm>
              <a:off x="-124691" y="681677"/>
              <a:ext cx="6096000" cy="923330"/>
            </a:xfrm>
            <a:prstGeom prst="rect">
              <a:avLst/>
            </a:prstGeom>
            <a:noFill/>
          </p:spPr>
          <p:txBody>
            <a:bodyPr wrap="square">
              <a:spAutoFit/>
            </a:bodyPr>
            <a:lstStyle/>
            <a:p>
              <a:pPr algn="ctr" fontAlgn="base"/>
              <a:r>
                <a:rPr lang="en-US" b="1" i="0" dirty="0">
                  <a:solidFill>
                    <a:srgbClr val="303030"/>
                  </a:solidFill>
                  <a:effectLst/>
                  <a:latin typeface="Roboto Condensed" panose="02000000000000000000" pitchFamily="2" charset="0"/>
                </a:rPr>
                <a:t>Disk Access Time</a:t>
              </a:r>
            </a:p>
            <a:p>
              <a:pPr algn="ctr" fontAlgn="base"/>
              <a:r>
                <a:rPr lang="en-US" b="0" i="0" dirty="0">
                  <a:solidFill>
                    <a:srgbClr val="303030"/>
                  </a:solidFill>
                  <a:effectLst/>
                  <a:latin typeface="Arimo"/>
                </a:rPr>
                <a:t>= Seek time + Rotational delay + Transfer time + Controller overhead + Queuing delay</a:t>
              </a:r>
            </a:p>
          </p:txBody>
        </p:sp>
        <p:sp>
          <p:nvSpPr>
            <p:cNvPr id="13" name="TextBox 12">
              <a:extLst>
                <a:ext uri="{FF2B5EF4-FFF2-40B4-BE49-F238E27FC236}">
                  <a16:creationId xmlns:a16="http://schemas.microsoft.com/office/drawing/2014/main" id="{DC23A33F-6C53-ACED-D767-C5D8A53C87BE}"/>
                </a:ext>
              </a:extLst>
            </p:cNvPr>
            <p:cNvSpPr txBox="1"/>
            <p:nvPr/>
          </p:nvSpPr>
          <p:spPr>
            <a:xfrm>
              <a:off x="0" y="1827010"/>
              <a:ext cx="6096000" cy="923330"/>
            </a:xfrm>
            <a:prstGeom prst="rect">
              <a:avLst/>
            </a:prstGeom>
            <a:noFill/>
          </p:spPr>
          <p:txBody>
            <a:bodyPr wrap="square">
              <a:spAutoFit/>
            </a:bodyPr>
            <a:lstStyle/>
            <a:p>
              <a:pPr algn="ctr" fontAlgn="base"/>
              <a:r>
                <a:rPr lang="en-US" b="1" i="0" dirty="0">
                  <a:solidFill>
                    <a:srgbClr val="303030"/>
                  </a:solidFill>
                  <a:effectLst/>
                  <a:latin typeface="Arimo"/>
                </a:rPr>
                <a:t>Average disk access time</a:t>
              </a:r>
            </a:p>
            <a:p>
              <a:pPr algn="ctr" fontAlgn="base"/>
              <a:r>
                <a:rPr lang="en-US" b="0" i="0" dirty="0">
                  <a:solidFill>
                    <a:srgbClr val="303030"/>
                  </a:solidFill>
                  <a:effectLst/>
                  <a:latin typeface="Arimo"/>
                </a:rPr>
                <a:t>= Average seek time + Average rotational delay + Transfer time + Controller overhead + Queuing delay</a:t>
              </a:r>
            </a:p>
          </p:txBody>
        </p:sp>
        <p:sp>
          <p:nvSpPr>
            <p:cNvPr id="15" name="TextBox 14">
              <a:extLst>
                <a:ext uri="{FF2B5EF4-FFF2-40B4-BE49-F238E27FC236}">
                  <a16:creationId xmlns:a16="http://schemas.microsoft.com/office/drawing/2014/main" id="{967B94CB-36CC-0F38-BFDA-B684644A6632}"/>
                </a:ext>
              </a:extLst>
            </p:cNvPr>
            <p:cNvSpPr txBox="1"/>
            <p:nvPr/>
          </p:nvSpPr>
          <p:spPr>
            <a:xfrm>
              <a:off x="-124691" y="2996038"/>
              <a:ext cx="6096000" cy="646331"/>
            </a:xfrm>
            <a:prstGeom prst="rect">
              <a:avLst/>
            </a:prstGeom>
            <a:noFill/>
          </p:spPr>
          <p:txBody>
            <a:bodyPr wrap="square">
              <a:spAutoFit/>
            </a:bodyPr>
            <a:lstStyle/>
            <a:p>
              <a:pPr algn="ctr" fontAlgn="base"/>
              <a:r>
                <a:rPr lang="en-US" b="1" i="0" dirty="0">
                  <a:solidFill>
                    <a:srgbClr val="303030"/>
                  </a:solidFill>
                  <a:effectLst/>
                  <a:latin typeface="Arimo"/>
                </a:rPr>
                <a:t>Average seek time</a:t>
              </a:r>
            </a:p>
            <a:p>
              <a:pPr algn="ctr" fontAlgn="base"/>
              <a:r>
                <a:rPr lang="en-US" b="0" i="0" dirty="0">
                  <a:solidFill>
                    <a:srgbClr val="303030"/>
                  </a:solidFill>
                  <a:effectLst/>
                  <a:latin typeface="Arimo"/>
                </a:rPr>
                <a:t>= 1 / 3 x Time taken for one full stroke</a:t>
              </a:r>
            </a:p>
          </p:txBody>
        </p:sp>
        <p:sp>
          <p:nvSpPr>
            <p:cNvPr id="17" name="TextBox 16">
              <a:extLst>
                <a:ext uri="{FF2B5EF4-FFF2-40B4-BE49-F238E27FC236}">
                  <a16:creationId xmlns:a16="http://schemas.microsoft.com/office/drawing/2014/main" id="{42596AAE-D81C-93D1-B32F-78685F1143C2}"/>
                </a:ext>
              </a:extLst>
            </p:cNvPr>
            <p:cNvSpPr txBox="1"/>
            <p:nvPr/>
          </p:nvSpPr>
          <p:spPr>
            <a:xfrm>
              <a:off x="0" y="4074872"/>
              <a:ext cx="6096000" cy="646331"/>
            </a:xfrm>
            <a:prstGeom prst="rect">
              <a:avLst/>
            </a:prstGeom>
            <a:noFill/>
          </p:spPr>
          <p:txBody>
            <a:bodyPr wrap="square">
              <a:spAutoFit/>
            </a:bodyPr>
            <a:lstStyle/>
            <a:p>
              <a:pPr algn="ctr" fontAlgn="base"/>
              <a:r>
                <a:rPr lang="en-US" b="1" i="0" dirty="0">
                  <a:solidFill>
                    <a:srgbClr val="303030"/>
                  </a:solidFill>
                  <a:effectLst/>
                  <a:latin typeface="Arimo"/>
                </a:rPr>
                <a:t>Average rotational latency</a:t>
              </a:r>
            </a:p>
            <a:p>
              <a:pPr algn="ctr" fontAlgn="base"/>
              <a:r>
                <a:rPr lang="en-US" b="0" i="0" dirty="0">
                  <a:solidFill>
                    <a:srgbClr val="303030"/>
                  </a:solidFill>
                  <a:effectLst/>
                  <a:latin typeface="Arimo"/>
                </a:rPr>
                <a:t>= 1 / 2 x Time taken for one full rotation</a:t>
              </a:r>
            </a:p>
          </p:txBody>
        </p:sp>
        <p:sp>
          <p:nvSpPr>
            <p:cNvPr id="21" name="TextBox 20">
              <a:extLst>
                <a:ext uri="{FF2B5EF4-FFF2-40B4-BE49-F238E27FC236}">
                  <a16:creationId xmlns:a16="http://schemas.microsoft.com/office/drawing/2014/main" id="{15BDC973-82C3-333E-F798-89EAF7F4C778}"/>
                </a:ext>
              </a:extLst>
            </p:cNvPr>
            <p:cNvSpPr txBox="1"/>
            <p:nvPr/>
          </p:nvSpPr>
          <p:spPr>
            <a:xfrm>
              <a:off x="5683828" y="1503845"/>
              <a:ext cx="6158344" cy="646331"/>
            </a:xfrm>
            <a:prstGeom prst="rect">
              <a:avLst/>
            </a:prstGeom>
            <a:noFill/>
          </p:spPr>
          <p:txBody>
            <a:bodyPr wrap="square">
              <a:spAutoFit/>
            </a:bodyPr>
            <a:lstStyle/>
            <a:p>
              <a:pPr algn="ctr" fontAlgn="base"/>
              <a:r>
                <a:rPr lang="en-US" b="1" i="0" dirty="0">
                  <a:solidFill>
                    <a:srgbClr val="303030"/>
                  </a:solidFill>
                  <a:effectLst/>
                  <a:latin typeface="Arimo"/>
                </a:rPr>
                <a:t>Formatting overhead</a:t>
              </a:r>
            </a:p>
            <a:p>
              <a:pPr algn="ctr" fontAlgn="base"/>
              <a:r>
                <a:rPr lang="en-US" b="0" i="0" dirty="0">
                  <a:solidFill>
                    <a:srgbClr val="303030"/>
                  </a:solidFill>
                  <a:effectLst/>
                  <a:latin typeface="Arimo"/>
                </a:rPr>
                <a:t>= Number of sectors x Overhead per sector</a:t>
              </a:r>
            </a:p>
          </p:txBody>
        </p:sp>
        <p:sp>
          <p:nvSpPr>
            <p:cNvPr id="23" name="TextBox 22">
              <a:extLst>
                <a:ext uri="{FF2B5EF4-FFF2-40B4-BE49-F238E27FC236}">
                  <a16:creationId xmlns:a16="http://schemas.microsoft.com/office/drawing/2014/main" id="{6330A145-A203-55A5-962D-4B6C54F82BC8}"/>
                </a:ext>
              </a:extLst>
            </p:cNvPr>
            <p:cNvSpPr txBox="1"/>
            <p:nvPr/>
          </p:nvSpPr>
          <p:spPr>
            <a:xfrm>
              <a:off x="5794664" y="2399889"/>
              <a:ext cx="6158344" cy="646331"/>
            </a:xfrm>
            <a:prstGeom prst="rect">
              <a:avLst/>
            </a:prstGeom>
            <a:noFill/>
          </p:spPr>
          <p:txBody>
            <a:bodyPr wrap="square">
              <a:spAutoFit/>
            </a:bodyPr>
            <a:lstStyle/>
            <a:p>
              <a:pPr algn="ctr" fontAlgn="base"/>
              <a:r>
                <a:rPr lang="en-US" b="1" i="0" dirty="0">
                  <a:solidFill>
                    <a:srgbClr val="303030"/>
                  </a:solidFill>
                  <a:effectLst/>
                  <a:latin typeface="Arimo"/>
                </a:rPr>
                <a:t>Formatted disk space</a:t>
              </a:r>
            </a:p>
            <a:p>
              <a:pPr algn="ctr" fontAlgn="base"/>
              <a:r>
                <a:rPr lang="en-US" b="0" i="0" dirty="0">
                  <a:solidFill>
                    <a:srgbClr val="303030"/>
                  </a:solidFill>
                  <a:effectLst/>
                  <a:latin typeface="Arimo"/>
                </a:rPr>
                <a:t>= Total disk space or capacity – Formatting overhead</a:t>
              </a:r>
            </a:p>
          </p:txBody>
        </p:sp>
        <p:sp>
          <p:nvSpPr>
            <p:cNvPr id="25" name="TextBox 24">
              <a:extLst>
                <a:ext uri="{FF2B5EF4-FFF2-40B4-BE49-F238E27FC236}">
                  <a16:creationId xmlns:a16="http://schemas.microsoft.com/office/drawing/2014/main" id="{74452F6E-8771-6F15-838A-AA9B902012EA}"/>
                </a:ext>
              </a:extLst>
            </p:cNvPr>
            <p:cNvSpPr txBox="1"/>
            <p:nvPr/>
          </p:nvSpPr>
          <p:spPr>
            <a:xfrm>
              <a:off x="5794664" y="3428541"/>
              <a:ext cx="6158344" cy="646331"/>
            </a:xfrm>
            <a:prstGeom prst="rect">
              <a:avLst/>
            </a:prstGeom>
            <a:noFill/>
          </p:spPr>
          <p:txBody>
            <a:bodyPr wrap="square">
              <a:spAutoFit/>
            </a:bodyPr>
            <a:lstStyle/>
            <a:p>
              <a:pPr algn="ctr" fontAlgn="base"/>
              <a:r>
                <a:rPr lang="en-US" b="1" i="0" dirty="0">
                  <a:solidFill>
                    <a:srgbClr val="303030"/>
                  </a:solidFill>
                  <a:effectLst/>
                  <a:latin typeface="Arimo"/>
                </a:rPr>
                <a:t>Storage density of a track</a:t>
              </a:r>
            </a:p>
            <a:p>
              <a:pPr algn="ctr" fontAlgn="base"/>
              <a:r>
                <a:rPr lang="en-US" b="0" i="0" dirty="0">
                  <a:solidFill>
                    <a:srgbClr val="303030"/>
                  </a:solidFill>
                  <a:effectLst/>
                  <a:latin typeface="Arimo"/>
                </a:rPr>
                <a:t>= Capacity of the track / Circumference of the track</a:t>
              </a:r>
            </a:p>
          </p:txBody>
        </p:sp>
        <p:sp>
          <p:nvSpPr>
            <p:cNvPr id="27" name="TextBox 26">
              <a:extLst>
                <a:ext uri="{FF2B5EF4-FFF2-40B4-BE49-F238E27FC236}">
                  <a16:creationId xmlns:a16="http://schemas.microsoft.com/office/drawing/2014/main" id="{43F6B9D1-8F57-90BA-E549-06399E8E37ED}"/>
                </a:ext>
              </a:extLst>
            </p:cNvPr>
            <p:cNvSpPr txBox="1"/>
            <p:nvPr/>
          </p:nvSpPr>
          <p:spPr>
            <a:xfrm>
              <a:off x="5839692" y="4256765"/>
              <a:ext cx="6158344" cy="646331"/>
            </a:xfrm>
            <a:prstGeom prst="rect">
              <a:avLst/>
            </a:prstGeom>
            <a:noFill/>
          </p:spPr>
          <p:txBody>
            <a:bodyPr wrap="square">
              <a:spAutoFit/>
            </a:bodyPr>
            <a:lstStyle/>
            <a:p>
              <a:pPr algn="ctr" fontAlgn="base"/>
              <a:r>
                <a:rPr lang="en-US" b="1" i="0" dirty="0">
                  <a:solidFill>
                    <a:srgbClr val="303030"/>
                  </a:solidFill>
                  <a:effectLst/>
                  <a:latin typeface="Arimo"/>
                </a:rPr>
                <a:t>Capacity of a track</a:t>
              </a:r>
            </a:p>
            <a:p>
              <a:pPr algn="ctr" fontAlgn="base"/>
              <a:r>
                <a:rPr lang="en-US" b="0" i="0" dirty="0">
                  <a:solidFill>
                    <a:srgbClr val="303030"/>
                  </a:solidFill>
                  <a:effectLst/>
                  <a:latin typeface="Arimo"/>
                </a:rPr>
                <a:t>= Recording density of the track x Circumference of the track</a:t>
              </a:r>
            </a:p>
          </p:txBody>
        </p:sp>
        <p:sp>
          <p:nvSpPr>
            <p:cNvPr id="32" name="TextBox 31">
              <a:extLst>
                <a:ext uri="{FF2B5EF4-FFF2-40B4-BE49-F238E27FC236}">
                  <a16:creationId xmlns:a16="http://schemas.microsoft.com/office/drawing/2014/main" id="{851541FA-C55A-05D4-7463-2E03AE35A312}"/>
                </a:ext>
              </a:extLst>
            </p:cNvPr>
            <p:cNvSpPr txBox="1"/>
            <p:nvPr/>
          </p:nvSpPr>
          <p:spPr>
            <a:xfrm>
              <a:off x="613062" y="4903096"/>
              <a:ext cx="5746174" cy="1754326"/>
            </a:xfrm>
            <a:prstGeom prst="rect">
              <a:avLst/>
            </a:prstGeom>
            <a:noFill/>
          </p:spPr>
          <p:txBody>
            <a:bodyPr wrap="square">
              <a:spAutoFit/>
            </a:bodyPr>
            <a:lstStyle/>
            <a:p>
              <a:r>
                <a:rPr lang="en-US" b="1" dirty="0"/>
                <a:t>                                                                                                                          </a:t>
              </a:r>
            </a:p>
            <a:p>
              <a:r>
                <a:rPr lang="en-US" b="1" dirty="0"/>
                <a:t>                   Data transfer rate</a:t>
              </a:r>
            </a:p>
            <a:p>
              <a:r>
                <a:rPr lang="en-US" dirty="0"/>
                <a:t>= Number of heads x Bytes that can be read in one full rotation x Number of rotations in one second</a:t>
              </a:r>
            </a:p>
            <a:p>
              <a:endParaRPr lang="en-US" dirty="0"/>
            </a:p>
            <a:p>
              <a:endParaRPr lang="en-US" dirty="0"/>
            </a:p>
          </p:txBody>
        </p:sp>
        <p:sp>
          <p:nvSpPr>
            <p:cNvPr id="34" name="TextBox 33">
              <a:extLst>
                <a:ext uri="{FF2B5EF4-FFF2-40B4-BE49-F238E27FC236}">
                  <a16:creationId xmlns:a16="http://schemas.microsoft.com/office/drawing/2014/main" id="{0B40D23E-47AC-001B-2F59-10BC07E0DA6A}"/>
                </a:ext>
              </a:extLst>
            </p:cNvPr>
            <p:cNvSpPr txBox="1"/>
            <p:nvPr/>
          </p:nvSpPr>
          <p:spPr>
            <a:xfrm>
              <a:off x="5794664" y="5283637"/>
              <a:ext cx="6158344" cy="646331"/>
            </a:xfrm>
            <a:prstGeom prst="rect">
              <a:avLst/>
            </a:prstGeom>
            <a:noFill/>
          </p:spPr>
          <p:txBody>
            <a:bodyPr wrap="square">
              <a:spAutoFit/>
            </a:bodyPr>
            <a:lstStyle/>
            <a:p>
              <a:pPr algn="ctr" fontAlgn="base"/>
              <a:r>
                <a:rPr lang="en-US" b="1" i="0" dirty="0">
                  <a:solidFill>
                    <a:srgbClr val="303030"/>
                  </a:solidFill>
                  <a:effectLst/>
                  <a:latin typeface="Arimo"/>
                </a:rPr>
                <a:t>Total number of tracks per surface</a:t>
              </a:r>
            </a:p>
            <a:p>
              <a:pPr algn="ctr" fontAlgn="base"/>
              <a:r>
                <a:rPr lang="en-US" b="0" i="0" dirty="0">
                  <a:solidFill>
                    <a:srgbClr val="303030"/>
                  </a:solidFill>
                  <a:effectLst/>
                  <a:latin typeface="Arimo"/>
                </a:rPr>
                <a:t>= (Outer radius – Inner radius) / Inter track gap</a:t>
              </a:r>
            </a:p>
          </p:txBody>
        </p:sp>
      </p:grpSp>
    </p:spTree>
    <p:extLst>
      <p:ext uri="{BB962C8B-B14F-4D97-AF65-F5344CB8AC3E}">
        <p14:creationId xmlns:p14="http://schemas.microsoft.com/office/powerpoint/2010/main" val="2321533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C22681-6B6F-CB70-8A75-BD3F3A049908}"/>
              </a:ext>
            </a:extLst>
          </p:cNvPr>
          <p:cNvSpPr txBox="1"/>
          <p:nvPr/>
        </p:nvSpPr>
        <p:spPr>
          <a:xfrm>
            <a:off x="193963" y="653995"/>
            <a:ext cx="11804073" cy="3338735"/>
          </a:xfrm>
          <a:prstGeom prst="rect">
            <a:avLst/>
          </a:prstGeom>
          <a:noFill/>
        </p:spPr>
        <p:txBody>
          <a:bodyPr wrap="square">
            <a:spAutoFit/>
          </a:bodyPr>
          <a:lstStyle/>
          <a:p>
            <a:pPr algn="l" fontAlgn="base"/>
            <a:r>
              <a:rPr lang="en-US" b="1" i="0" u="sng" dirty="0">
                <a:solidFill>
                  <a:srgbClr val="303030"/>
                </a:solidFill>
                <a:effectLst/>
                <a:latin typeface="Roboto Condensed" panose="02000000000000000000" pitchFamily="2" charset="0"/>
              </a:rPr>
              <a:t>Points to Remember-</a:t>
            </a:r>
            <a:endParaRPr lang="en-US" b="1" i="0" dirty="0">
              <a:solidFill>
                <a:srgbClr val="303030"/>
              </a:solidFill>
              <a:effectLst/>
              <a:latin typeface="Roboto Condensed" panose="02000000000000000000" pitchFamily="2" charset="0"/>
            </a:endParaRPr>
          </a:p>
          <a:p>
            <a:pPr algn="l" fontAlgn="base"/>
            <a:r>
              <a:rPr lang="en-US" b="0" i="0" dirty="0">
                <a:solidFill>
                  <a:srgbClr val="303030"/>
                </a:solidFill>
                <a:effectLst/>
                <a:latin typeface="Arimo"/>
              </a:rPr>
              <a:t> </a:t>
            </a:r>
          </a:p>
          <a:p>
            <a:pPr algn="l" fontAlgn="base">
              <a:lnSpc>
                <a:spcPct val="200000"/>
              </a:lnSpc>
              <a:buFont typeface="Arial" panose="020B0604020202020204" pitchFamily="34" charset="0"/>
              <a:buChar char="•"/>
            </a:pPr>
            <a:r>
              <a:rPr lang="en-US" b="0" i="0" dirty="0">
                <a:solidFill>
                  <a:srgbClr val="303030"/>
                </a:solidFill>
                <a:effectLst/>
                <a:latin typeface="Arimo"/>
              </a:rPr>
              <a:t>The entire disk space is not used for storage because some space is wasted in formatting.</a:t>
            </a:r>
          </a:p>
          <a:p>
            <a:pPr algn="l" fontAlgn="base">
              <a:lnSpc>
                <a:spcPct val="200000"/>
              </a:lnSpc>
              <a:buFont typeface="Arial" panose="020B0604020202020204" pitchFamily="34" charset="0"/>
              <a:buChar char="•"/>
            </a:pPr>
            <a:r>
              <a:rPr lang="en-US" b="0" i="0" dirty="0">
                <a:solidFill>
                  <a:srgbClr val="303030"/>
                </a:solidFill>
                <a:effectLst/>
                <a:latin typeface="Arimo"/>
              </a:rPr>
              <a:t>When rotational latency is not given, use average rotational latency for solving numerical problems.</a:t>
            </a:r>
          </a:p>
          <a:p>
            <a:pPr algn="l" fontAlgn="base">
              <a:lnSpc>
                <a:spcPct val="200000"/>
              </a:lnSpc>
              <a:buFont typeface="Arial" panose="020B0604020202020204" pitchFamily="34" charset="0"/>
              <a:buChar char="•"/>
            </a:pPr>
            <a:r>
              <a:rPr lang="en-US" b="0" i="0" dirty="0">
                <a:solidFill>
                  <a:srgbClr val="303030"/>
                </a:solidFill>
                <a:effectLst/>
                <a:latin typeface="Arimo"/>
              </a:rPr>
              <a:t>When seek time is not given, use average seek time for solving numerical problems.</a:t>
            </a:r>
          </a:p>
          <a:p>
            <a:pPr algn="l" fontAlgn="base">
              <a:lnSpc>
                <a:spcPct val="200000"/>
              </a:lnSpc>
              <a:buFont typeface="Arial" panose="020B0604020202020204" pitchFamily="34" charset="0"/>
              <a:buChar char="•"/>
            </a:pPr>
            <a:r>
              <a:rPr lang="en-US" b="0" i="0" dirty="0">
                <a:solidFill>
                  <a:srgbClr val="303030"/>
                </a:solidFill>
                <a:effectLst/>
                <a:latin typeface="Arimo"/>
              </a:rPr>
              <a:t>It is wrong to say that as we move from one track to another away from the center, the capacity increases.</a:t>
            </a:r>
          </a:p>
          <a:p>
            <a:pPr algn="l" fontAlgn="base">
              <a:lnSpc>
                <a:spcPct val="200000"/>
              </a:lnSpc>
              <a:buFont typeface="Arial" panose="020B0604020202020204" pitchFamily="34" charset="0"/>
              <a:buChar char="•"/>
            </a:pPr>
            <a:r>
              <a:rPr lang="en-US" b="0" i="0" dirty="0">
                <a:solidFill>
                  <a:srgbClr val="303030"/>
                </a:solidFill>
                <a:effectLst/>
                <a:latin typeface="Arimo"/>
              </a:rPr>
              <a:t>All the tracks have the same storage capacity.</a:t>
            </a:r>
          </a:p>
        </p:txBody>
      </p:sp>
    </p:spTree>
    <p:extLst>
      <p:ext uri="{BB962C8B-B14F-4D97-AF65-F5344CB8AC3E}">
        <p14:creationId xmlns:p14="http://schemas.microsoft.com/office/powerpoint/2010/main" val="1607537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D4B7E5-F7D0-B07C-D8FC-4787FCEC5110}"/>
              </a:ext>
            </a:extLst>
          </p:cNvPr>
          <p:cNvSpPr txBox="1"/>
          <p:nvPr/>
        </p:nvSpPr>
        <p:spPr>
          <a:xfrm>
            <a:off x="235527" y="280381"/>
            <a:ext cx="11526982" cy="6740307"/>
          </a:xfrm>
          <a:prstGeom prst="rect">
            <a:avLst/>
          </a:prstGeom>
          <a:noFill/>
        </p:spPr>
        <p:txBody>
          <a:bodyPr wrap="square" rtlCol="0">
            <a:spAutoFit/>
          </a:bodyPr>
          <a:lstStyle/>
          <a:p>
            <a:r>
              <a:rPr lang="en-US" b="1" dirty="0">
                <a:solidFill>
                  <a:schemeClr val="accent1">
                    <a:lumMod val="75000"/>
                  </a:schemeClr>
                </a:solidFill>
              </a:rPr>
              <a:t>Buffering of Blocks</a:t>
            </a:r>
          </a:p>
          <a:p>
            <a:endParaRPr lang="en-US" b="1" dirty="0">
              <a:solidFill>
                <a:schemeClr val="accent1">
                  <a:lumMod val="75000"/>
                </a:schemeClr>
              </a:solidFill>
            </a:endParaRPr>
          </a:p>
          <a:p>
            <a:pPr marL="285750" indent="-285750">
              <a:buFont typeface="Arial" panose="020B0604020202020204" pitchFamily="34" charset="0"/>
              <a:buChar char="•"/>
            </a:pPr>
            <a:r>
              <a:rPr lang="en-US" dirty="0"/>
              <a:t>When Several blocks need to be transferred from the main memory and all block addresses are known, several buffers can be reserved in the main memory to speed up the transfer.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one buffer is read or written then the CPU can process data in the other buffer.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is done by a disk I/O processor which is independent and can proceed transfer of data block.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Processes can execute either in an interleaved way or can be processed in parallel.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Parallel execution is not possible with a single CPU although interleaved execution is possible.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Buffering is useful for the parallel execution of processes that are carried out either with a separate disk I/O processor or multiple CPU processors exist.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CPU can start processing a block once it is transferred to the main memory and at the same time disk I/O processor can read and transfer the next block into the next buffer</a:t>
            </a:r>
            <a:r>
              <a:rPr lang="en-US" b="1" dirty="0">
                <a:solidFill>
                  <a:schemeClr val="tx2"/>
                </a:solidFill>
              </a:rPr>
              <a:t>-DOUBLE BUFFERING</a:t>
            </a:r>
          </a:p>
          <a:p>
            <a:pPr marL="285750" indent="-285750">
              <a:buFont typeface="Arial" panose="020B0604020202020204" pitchFamily="34" charset="0"/>
              <a:buChar char="•"/>
            </a:pPr>
            <a:endParaRPr lang="en-US" b="1" dirty="0">
              <a:solidFill>
                <a:schemeClr val="tx2"/>
              </a:solidFill>
            </a:endParaRPr>
          </a:p>
          <a:p>
            <a:pPr marL="285750" indent="-285750">
              <a:buFont typeface="Arial" panose="020B0604020202020204" pitchFamily="34" charset="0"/>
              <a:buChar char="•"/>
            </a:pPr>
            <a:r>
              <a:rPr lang="en-US" b="1" dirty="0">
                <a:solidFill>
                  <a:schemeClr val="tx2"/>
                </a:solidFill>
              </a:rPr>
              <a:t>Double buffering permits continuous reading or writing of data on consecutive disk blocks which eliminates seek time and rotational delay for all but the first block transfer.</a:t>
            </a:r>
          </a:p>
          <a:p>
            <a:pPr marL="285750" indent="-285750">
              <a:buFont typeface="Arial" panose="020B0604020202020204" pitchFamily="34" charset="0"/>
              <a:buChar char="•"/>
            </a:pPr>
            <a:endParaRPr lang="en-US" dirty="0"/>
          </a:p>
          <a:p>
            <a:endParaRPr lang="en-US" dirty="0"/>
          </a:p>
          <a:p>
            <a:endParaRPr lang="en-US" b="1" dirty="0">
              <a:solidFill>
                <a:schemeClr val="accent1">
                  <a:lumMod val="75000"/>
                </a:schemeClr>
              </a:solidFill>
            </a:endParaRPr>
          </a:p>
        </p:txBody>
      </p:sp>
    </p:spTree>
    <p:extLst>
      <p:ext uri="{BB962C8B-B14F-4D97-AF65-F5344CB8AC3E}">
        <p14:creationId xmlns:p14="http://schemas.microsoft.com/office/powerpoint/2010/main" val="145417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6BF501-A2BD-FAFB-F0A5-56D07819C2FF}"/>
              </a:ext>
            </a:extLst>
          </p:cNvPr>
          <p:cNvPicPr>
            <a:picLocks noChangeAspect="1"/>
          </p:cNvPicPr>
          <p:nvPr/>
        </p:nvPicPr>
        <p:blipFill>
          <a:blip r:embed="rId2"/>
          <a:stretch>
            <a:fillRect/>
          </a:stretch>
        </p:blipFill>
        <p:spPr>
          <a:xfrm>
            <a:off x="2154381" y="1060927"/>
            <a:ext cx="7683580" cy="4736146"/>
          </a:xfrm>
          <a:prstGeom prst="rect">
            <a:avLst/>
          </a:prstGeom>
        </p:spPr>
      </p:pic>
    </p:spTree>
    <p:extLst>
      <p:ext uri="{BB962C8B-B14F-4D97-AF65-F5344CB8AC3E}">
        <p14:creationId xmlns:p14="http://schemas.microsoft.com/office/powerpoint/2010/main" val="1143851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359C09-6E77-A1DF-B376-EB89584A8054}"/>
              </a:ext>
            </a:extLst>
          </p:cNvPr>
          <p:cNvPicPr>
            <a:picLocks noChangeAspect="1"/>
          </p:cNvPicPr>
          <p:nvPr/>
        </p:nvPicPr>
        <p:blipFill>
          <a:blip r:embed="rId2"/>
          <a:stretch>
            <a:fillRect/>
          </a:stretch>
        </p:blipFill>
        <p:spPr>
          <a:xfrm>
            <a:off x="2284701" y="786678"/>
            <a:ext cx="7344208" cy="4885354"/>
          </a:xfrm>
          <a:prstGeom prst="rect">
            <a:avLst/>
          </a:prstGeom>
        </p:spPr>
      </p:pic>
    </p:spTree>
    <p:extLst>
      <p:ext uri="{BB962C8B-B14F-4D97-AF65-F5344CB8AC3E}">
        <p14:creationId xmlns:p14="http://schemas.microsoft.com/office/powerpoint/2010/main" val="2453542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6A2EA6-77D7-B76F-13AF-CB4DAB3E6314}"/>
              </a:ext>
            </a:extLst>
          </p:cNvPr>
          <p:cNvSpPr txBox="1"/>
          <p:nvPr/>
        </p:nvSpPr>
        <p:spPr>
          <a:xfrm>
            <a:off x="332508" y="332509"/>
            <a:ext cx="11263746" cy="5355312"/>
          </a:xfrm>
          <a:prstGeom prst="rect">
            <a:avLst/>
          </a:prstGeom>
          <a:noFill/>
        </p:spPr>
        <p:txBody>
          <a:bodyPr wrap="square" rtlCol="0">
            <a:spAutoFit/>
          </a:bodyPr>
          <a:lstStyle/>
          <a:p>
            <a:r>
              <a:rPr lang="en-US" b="1" dirty="0">
                <a:solidFill>
                  <a:schemeClr val="accent1">
                    <a:lumMod val="75000"/>
                  </a:schemeClr>
                </a:solidFill>
              </a:rPr>
              <a:t>Placing File records on disk</a:t>
            </a:r>
          </a:p>
          <a:p>
            <a:endParaRPr lang="en-US" b="1" dirty="0">
              <a:solidFill>
                <a:schemeClr val="accent1">
                  <a:lumMod val="75000"/>
                </a:schemeClr>
              </a:solidFill>
            </a:endParaRPr>
          </a:p>
          <a:p>
            <a:r>
              <a:rPr lang="en-US" b="1" dirty="0">
                <a:solidFill>
                  <a:schemeClr val="accent1">
                    <a:lumMod val="75000"/>
                  </a:schemeClr>
                </a:solidFill>
              </a:rPr>
              <a:t>Record and Record Types</a:t>
            </a:r>
          </a:p>
          <a:p>
            <a:endParaRPr lang="en-US" b="1" dirty="0">
              <a:solidFill>
                <a:schemeClr val="accent1">
                  <a:lumMod val="75000"/>
                </a:schemeClr>
              </a:solidFill>
            </a:endParaRPr>
          </a:p>
          <a:p>
            <a:r>
              <a:rPr lang="en-US" dirty="0"/>
              <a:t>In databases, data is stored in the form of </a:t>
            </a:r>
            <a:r>
              <a:rPr lang="en-US" b="1" dirty="0"/>
              <a:t>records</a:t>
            </a:r>
            <a:r>
              <a:rPr lang="en-US" dirty="0"/>
              <a:t> that consist of </a:t>
            </a:r>
            <a:r>
              <a:rPr lang="en-US" b="1" dirty="0"/>
              <a:t>data values or items.</a:t>
            </a:r>
          </a:p>
          <a:p>
            <a:endParaRPr lang="en-US" dirty="0"/>
          </a:p>
          <a:p>
            <a:r>
              <a:rPr lang="en-US" dirty="0"/>
              <a:t>The data items are formed of </a:t>
            </a:r>
            <a:r>
              <a:rPr lang="en-US" b="1" dirty="0"/>
              <a:t>bytes</a:t>
            </a:r>
            <a:r>
              <a:rPr lang="en-US" dirty="0"/>
              <a:t> and correspond to the </a:t>
            </a:r>
            <a:r>
              <a:rPr lang="en-US" b="1" dirty="0"/>
              <a:t>field </a:t>
            </a:r>
            <a:r>
              <a:rPr lang="en-US" dirty="0"/>
              <a:t>of the record.</a:t>
            </a:r>
          </a:p>
          <a:p>
            <a:endParaRPr lang="en-US" dirty="0"/>
          </a:p>
          <a:p>
            <a:r>
              <a:rPr lang="en-US" dirty="0"/>
              <a:t>Field names + data types=Record type or record format.</a:t>
            </a:r>
          </a:p>
          <a:p>
            <a:endParaRPr lang="en-US" dirty="0"/>
          </a:p>
          <a:p>
            <a:r>
              <a:rPr lang="en-US" dirty="0"/>
              <a:t>Field datatypes are the standard data types such as string, numeric, boolean etc.</a:t>
            </a:r>
          </a:p>
          <a:p>
            <a:endParaRPr lang="en-US" dirty="0"/>
          </a:p>
          <a:p>
            <a:r>
              <a:rPr lang="en-US" dirty="0"/>
              <a:t>In, the latest database applications, the data items may be unstructured objects, that represent images, digitized video or audio streams, or free text. These are referred to as </a:t>
            </a:r>
            <a:r>
              <a:rPr lang="en-US" b="1" dirty="0"/>
              <a:t>BLOBs (Binary large objects).</a:t>
            </a:r>
          </a:p>
          <a:p>
            <a:endParaRPr lang="en-US" b="1" dirty="0"/>
          </a:p>
          <a:p>
            <a:r>
              <a:rPr lang="en-US" dirty="0"/>
              <a:t>A BLOB data item is stored separately from its record in a pool of disk blocks, and a pointer to the BLOB is included in the record.</a:t>
            </a:r>
          </a:p>
          <a:p>
            <a:endParaRPr lang="en-US" dirty="0"/>
          </a:p>
          <a:p>
            <a:endParaRPr lang="en-US" b="1" dirty="0">
              <a:solidFill>
                <a:schemeClr val="accent1">
                  <a:lumMod val="75000"/>
                </a:schemeClr>
              </a:solidFill>
            </a:endParaRPr>
          </a:p>
        </p:txBody>
      </p:sp>
    </p:spTree>
    <p:extLst>
      <p:ext uri="{BB962C8B-B14F-4D97-AF65-F5344CB8AC3E}">
        <p14:creationId xmlns:p14="http://schemas.microsoft.com/office/powerpoint/2010/main" val="367268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5A9A5-B2D4-AEAA-F15A-3C1B21B4B1FF}"/>
              </a:ext>
            </a:extLst>
          </p:cNvPr>
          <p:cNvSpPr txBox="1"/>
          <p:nvPr/>
        </p:nvSpPr>
        <p:spPr>
          <a:xfrm>
            <a:off x="346363" y="431861"/>
            <a:ext cx="6096000" cy="369332"/>
          </a:xfrm>
          <a:prstGeom prst="rect">
            <a:avLst/>
          </a:prstGeom>
          <a:noFill/>
        </p:spPr>
        <p:txBody>
          <a:bodyPr wrap="square">
            <a:spAutoFit/>
          </a:bodyPr>
          <a:lstStyle/>
          <a:p>
            <a:r>
              <a:rPr lang="en-US" b="1" dirty="0">
                <a:solidFill>
                  <a:schemeClr val="accent1">
                    <a:lumMod val="75000"/>
                  </a:schemeClr>
                </a:solidFill>
              </a:rPr>
              <a:t>Files, Fixed-length records and variable length records</a:t>
            </a:r>
          </a:p>
        </p:txBody>
      </p:sp>
      <p:pic>
        <p:nvPicPr>
          <p:cNvPr id="5" name="Picture 4">
            <a:extLst>
              <a:ext uri="{FF2B5EF4-FFF2-40B4-BE49-F238E27FC236}">
                <a16:creationId xmlns:a16="http://schemas.microsoft.com/office/drawing/2014/main" id="{8C6C2A52-4416-E091-DCD2-CA46F16A87C1}"/>
              </a:ext>
            </a:extLst>
          </p:cNvPr>
          <p:cNvPicPr>
            <a:picLocks noChangeAspect="1"/>
          </p:cNvPicPr>
          <p:nvPr/>
        </p:nvPicPr>
        <p:blipFill>
          <a:blip r:embed="rId2"/>
          <a:stretch>
            <a:fillRect/>
          </a:stretch>
        </p:blipFill>
        <p:spPr>
          <a:xfrm>
            <a:off x="1925783" y="864849"/>
            <a:ext cx="7374514" cy="5561290"/>
          </a:xfrm>
          <a:prstGeom prst="rect">
            <a:avLst/>
          </a:prstGeom>
        </p:spPr>
      </p:pic>
    </p:spTree>
    <p:extLst>
      <p:ext uri="{BB962C8B-B14F-4D97-AF65-F5344CB8AC3E}">
        <p14:creationId xmlns:p14="http://schemas.microsoft.com/office/powerpoint/2010/main" val="392027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E9E159-120B-E008-74A7-56E7515C4E77}"/>
              </a:ext>
            </a:extLst>
          </p:cNvPr>
          <p:cNvSpPr txBox="1"/>
          <p:nvPr/>
        </p:nvSpPr>
        <p:spPr>
          <a:xfrm>
            <a:off x="512618" y="609600"/>
            <a:ext cx="7661564" cy="369332"/>
          </a:xfrm>
          <a:prstGeom prst="rect">
            <a:avLst/>
          </a:prstGeom>
          <a:noFill/>
        </p:spPr>
        <p:txBody>
          <a:bodyPr wrap="square" rtlCol="0">
            <a:spAutoFit/>
          </a:bodyPr>
          <a:lstStyle/>
          <a:p>
            <a:r>
              <a:rPr lang="en-US" b="1" dirty="0">
                <a:solidFill>
                  <a:schemeClr val="accent1"/>
                </a:solidFill>
              </a:rPr>
              <a:t>Operations and Files</a:t>
            </a:r>
          </a:p>
        </p:txBody>
      </p:sp>
      <p:graphicFrame>
        <p:nvGraphicFramePr>
          <p:cNvPr id="3" name="Diagram 2">
            <a:extLst>
              <a:ext uri="{FF2B5EF4-FFF2-40B4-BE49-F238E27FC236}">
                <a16:creationId xmlns:a16="http://schemas.microsoft.com/office/drawing/2014/main" id="{8CECDD22-EA55-C96A-C6DC-D212DB52DA8C}"/>
              </a:ext>
            </a:extLst>
          </p:cNvPr>
          <p:cNvGraphicFramePr/>
          <p:nvPr>
            <p:extLst>
              <p:ext uri="{D42A27DB-BD31-4B8C-83A1-F6EECF244321}">
                <p14:modId xmlns:p14="http://schemas.microsoft.com/office/powerpoint/2010/main" val="3441167754"/>
              </p:ext>
            </p:extLst>
          </p:nvPr>
        </p:nvGraphicFramePr>
        <p:xfrm>
          <a:off x="2895598" y="978931"/>
          <a:ext cx="6192983" cy="3149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A3B5CB5-33B2-F50D-236C-C422CDBF2B66}"/>
              </a:ext>
            </a:extLst>
          </p:cNvPr>
          <p:cNvSpPr txBox="1"/>
          <p:nvPr/>
        </p:nvSpPr>
        <p:spPr>
          <a:xfrm>
            <a:off x="304798" y="4530436"/>
            <a:ext cx="1137458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To perform operations on file we may have to </a:t>
            </a:r>
            <a:r>
              <a:rPr lang="en-US" b="1" dirty="0">
                <a:solidFill>
                  <a:schemeClr val="accent1"/>
                </a:solidFill>
              </a:rPr>
              <a:t>select</a:t>
            </a:r>
            <a:r>
              <a:rPr lang="en-US" dirty="0"/>
              <a:t> the records based on a </a:t>
            </a:r>
            <a:r>
              <a:rPr lang="en-US" b="1" dirty="0"/>
              <a:t>selection condition (or filtering condition).</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Employee file: NAME, SSN, SALARY, JOB CODE, and DEPARTMENT-</a:t>
            </a:r>
            <a:r>
              <a:rPr lang="en-US" b="1" dirty="0">
                <a:sym typeface="Wingdings" panose="05000000000000000000" pitchFamily="2" charset="2"/>
              </a:rPr>
              <a:t> Simple selection condition (SSN=‘123456789’)</a:t>
            </a:r>
          </a:p>
          <a:p>
            <a:r>
              <a:rPr lang="en-US" b="1" dirty="0">
                <a:sym typeface="Wingdings" panose="05000000000000000000" pitchFamily="2" charset="2"/>
              </a:rPr>
              <a:t>					                                    - Complex condition (Salary&gt;= 3000)</a:t>
            </a:r>
            <a:endParaRPr lang="en-US" b="1" dirty="0"/>
          </a:p>
        </p:txBody>
      </p:sp>
    </p:spTree>
    <p:extLst>
      <p:ext uri="{BB962C8B-B14F-4D97-AF65-F5344CB8AC3E}">
        <p14:creationId xmlns:p14="http://schemas.microsoft.com/office/powerpoint/2010/main" val="3094946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97A626-5B10-A285-09BC-FE4305F29897}"/>
              </a:ext>
            </a:extLst>
          </p:cNvPr>
          <p:cNvSpPr txBox="1"/>
          <p:nvPr/>
        </p:nvSpPr>
        <p:spPr>
          <a:xfrm>
            <a:off x="304800" y="263236"/>
            <a:ext cx="11582400" cy="5909310"/>
          </a:xfrm>
          <a:prstGeom prst="rect">
            <a:avLst/>
          </a:prstGeom>
          <a:noFill/>
        </p:spPr>
        <p:txBody>
          <a:bodyPr wrap="square" rtlCol="0">
            <a:spAutoFit/>
          </a:bodyPr>
          <a:lstStyle/>
          <a:p>
            <a:r>
              <a:rPr lang="en-US" dirty="0"/>
              <a:t>When several file records satisfy a search condition, the first record with respect to the physical sequence of records is located and designated as a </a:t>
            </a:r>
            <a:r>
              <a:rPr lang="en-US" b="1" dirty="0">
                <a:solidFill>
                  <a:schemeClr val="accent1"/>
                </a:solidFill>
              </a:rPr>
              <a:t>CURRENT RECORD.</a:t>
            </a:r>
          </a:p>
          <a:p>
            <a:endParaRPr lang="en-US" b="1" dirty="0">
              <a:solidFill>
                <a:schemeClr val="accent1"/>
              </a:solidFill>
            </a:endParaRPr>
          </a:p>
          <a:p>
            <a:r>
              <a:rPr lang="en-US" b="1" dirty="0">
                <a:solidFill>
                  <a:schemeClr val="accent1"/>
                </a:solidFill>
              </a:rPr>
              <a:t>SET of REPRESENTATIVE OPERATIONS:</a:t>
            </a:r>
          </a:p>
          <a:p>
            <a:endParaRPr lang="en-US" b="1" dirty="0">
              <a:solidFill>
                <a:schemeClr val="accent1"/>
              </a:solidFill>
            </a:endParaRPr>
          </a:p>
          <a:p>
            <a:r>
              <a:rPr lang="en-US" b="1" dirty="0">
                <a:solidFill>
                  <a:schemeClr val="accent1"/>
                </a:solidFill>
              </a:rPr>
              <a:t>1) OPEN: </a:t>
            </a:r>
            <a:r>
              <a:rPr lang="en-US" dirty="0"/>
              <a:t>Prepares the file for reading or writing. Allocates appropriate buffers to hold file blocks from the disk and retrieves the file header. Sets the file pointer to the beginning of the file.</a:t>
            </a:r>
          </a:p>
          <a:p>
            <a:endParaRPr lang="en-US" dirty="0"/>
          </a:p>
          <a:p>
            <a:r>
              <a:rPr lang="en-US" dirty="0"/>
              <a:t>2) </a:t>
            </a:r>
            <a:r>
              <a:rPr lang="en-US" b="1" dirty="0">
                <a:solidFill>
                  <a:schemeClr val="accent1"/>
                </a:solidFill>
              </a:rPr>
              <a:t>RESET: </a:t>
            </a:r>
            <a:r>
              <a:rPr lang="en-US" dirty="0"/>
              <a:t>Sets the file pointer of an open file to the beginning of the file.</a:t>
            </a:r>
          </a:p>
          <a:p>
            <a:endParaRPr lang="en-US" dirty="0"/>
          </a:p>
          <a:p>
            <a:r>
              <a:rPr lang="en-US" b="1" dirty="0">
                <a:solidFill>
                  <a:schemeClr val="accent1"/>
                </a:solidFill>
              </a:rPr>
              <a:t>3) FIND (or LOCATE): </a:t>
            </a:r>
            <a:r>
              <a:rPr lang="en-US" dirty="0"/>
              <a:t>Searches for the first record that satisfies the condition. Transfers the block containing that record into the main memory buffer. The file pointer points to the record in the buffer, and it becomes the current record.</a:t>
            </a:r>
          </a:p>
          <a:p>
            <a:endParaRPr lang="en-US" dirty="0"/>
          </a:p>
          <a:p>
            <a:r>
              <a:rPr lang="en-US" b="1" dirty="0">
                <a:solidFill>
                  <a:schemeClr val="accent1"/>
                </a:solidFill>
              </a:rPr>
              <a:t>4) Read (or GET):</a:t>
            </a:r>
            <a:r>
              <a:rPr lang="en-US" dirty="0"/>
              <a:t> copies the current record from the buffer to a program variable in the user program. This command may also advance the current record pointer to the next record in the file, which may necessitate reading the next file block from the disk.</a:t>
            </a:r>
          </a:p>
          <a:p>
            <a:endParaRPr lang="en-US" dirty="0"/>
          </a:p>
          <a:p>
            <a:r>
              <a:rPr lang="en-US" b="1" dirty="0">
                <a:solidFill>
                  <a:schemeClr val="accent1"/>
                </a:solidFill>
              </a:rPr>
              <a:t>5) FINDNEXT: </a:t>
            </a:r>
            <a:r>
              <a:rPr lang="en-US" dirty="0"/>
              <a:t>Searches for the next record in the file that satisfies the search condition. Transfers the block containing that record into the main memory buffer which now becomes the current record.</a:t>
            </a:r>
          </a:p>
          <a:p>
            <a:endParaRPr lang="en-US" dirty="0"/>
          </a:p>
          <a:p>
            <a:r>
              <a:rPr lang="en-US" b="1" dirty="0">
                <a:solidFill>
                  <a:schemeClr val="accent1"/>
                </a:solidFill>
              </a:rPr>
              <a:t>6) DELETE: </a:t>
            </a:r>
            <a:r>
              <a:rPr lang="en-US" dirty="0"/>
              <a:t>the current record is deleted and the file on disk is updated to reflect the deletion.</a:t>
            </a:r>
          </a:p>
        </p:txBody>
      </p:sp>
    </p:spTree>
    <p:extLst>
      <p:ext uri="{BB962C8B-B14F-4D97-AF65-F5344CB8AC3E}">
        <p14:creationId xmlns:p14="http://schemas.microsoft.com/office/powerpoint/2010/main" val="971452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AEA21D-EDB0-FB8E-ED32-9A3691EEFBF5}"/>
              </a:ext>
            </a:extLst>
          </p:cNvPr>
          <p:cNvSpPr txBox="1"/>
          <p:nvPr/>
        </p:nvSpPr>
        <p:spPr>
          <a:xfrm>
            <a:off x="457200" y="1083900"/>
            <a:ext cx="11277600" cy="4801314"/>
          </a:xfrm>
          <a:prstGeom prst="rect">
            <a:avLst/>
          </a:prstGeom>
          <a:noFill/>
        </p:spPr>
        <p:txBody>
          <a:bodyPr wrap="square">
            <a:spAutoFit/>
          </a:bodyPr>
          <a:lstStyle/>
          <a:p>
            <a:pPr marL="285750" indent="-285750">
              <a:buFont typeface="Arial" panose="020B0604020202020204" pitchFamily="34" charset="0"/>
              <a:buChar char="•"/>
            </a:pPr>
            <a:r>
              <a:rPr lang="en-US" dirty="0"/>
              <a:t>The </a:t>
            </a:r>
            <a:r>
              <a:rPr lang="en-US" b="1" dirty="0"/>
              <a:t>File</a:t>
            </a:r>
            <a:r>
              <a:rPr lang="en-US" dirty="0"/>
              <a:t> is a collection of records. Using the primary key, we can access the records.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type and frequency of access can be determined by the type of file organization which was used for a given set of records.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File organization is a logical relationship among various records. This method defines how file records are mapped onto disk blocks.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File organization is used to describe the way in which the records are stored in terms of blocks, and the blocks are placed on the storage medium.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approach to map the database to the file is to use several files and store only one fixed-length record in any given file.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 alternative approach is to structure our files so that we can contain multiple lengths for records.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Files of fixed-length records are easier to implement than files of variable-length records.</a:t>
            </a:r>
          </a:p>
        </p:txBody>
      </p:sp>
      <p:sp>
        <p:nvSpPr>
          <p:cNvPr id="5" name="TextBox 4">
            <a:extLst>
              <a:ext uri="{FF2B5EF4-FFF2-40B4-BE49-F238E27FC236}">
                <a16:creationId xmlns:a16="http://schemas.microsoft.com/office/drawing/2014/main" id="{5305EB06-AAC8-9E98-6839-D7FD3910469E}"/>
              </a:ext>
            </a:extLst>
          </p:cNvPr>
          <p:cNvSpPr txBox="1"/>
          <p:nvPr/>
        </p:nvSpPr>
        <p:spPr>
          <a:xfrm>
            <a:off x="457200" y="376443"/>
            <a:ext cx="6096000" cy="369332"/>
          </a:xfrm>
          <a:prstGeom prst="rect">
            <a:avLst/>
          </a:prstGeom>
          <a:noFill/>
        </p:spPr>
        <p:txBody>
          <a:bodyPr wrap="square">
            <a:spAutoFit/>
          </a:bodyPr>
          <a:lstStyle/>
          <a:p>
            <a:r>
              <a:rPr lang="en-US" b="1" dirty="0">
                <a:solidFill>
                  <a:schemeClr val="accent1">
                    <a:lumMod val="75000"/>
                  </a:schemeClr>
                </a:solidFill>
              </a:rPr>
              <a:t>File and File organization</a:t>
            </a:r>
          </a:p>
        </p:txBody>
      </p:sp>
    </p:spTree>
    <p:extLst>
      <p:ext uri="{BB962C8B-B14F-4D97-AF65-F5344CB8AC3E}">
        <p14:creationId xmlns:p14="http://schemas.microsoft.com/office/powerpoint/2010/main" val="2730326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E71919-2A49-14F7-9AF7-D91A544D75C4}"/>
              </a:ext>
            </a:extLst>
          </p:cNvPr>
          <p:cNvSpPr txBox="1"/>
          <p:nvPr/>
        </p:nvSpPr>
        <p:spPr>
          <a:xfrm>
            <a:off x="346363" y="612062"/>
            <a:ext cx="11499273" cy="1754326"/>
          </a:xfrm>
          <a:prstGeom prst="rect">
            <a:avLst/>
          </a:prstGeom>
          <a:noFill/>
        </p:spPr>
        <p:txBody>
          <a:bodyPr wrap="square">
            <a:spAutoFit/>
          </a:bodyPr>
          <a:lstStyle/>
          <a:p>
            <a:r>
              <a:rPr lang="en-US" b="1" dirty="0">
                <a:solidFill>
                  <a:schemeClr val="accent1"/>
                </a:solidFill>
              </a:rPr>
              <a:t>7)MODIFY: </a:t>
            </a:r>
            <a:r>
              <a:rPr lang="en-US" dirty="0"/>
              <a:t>modifies some field values of the current record and updates the file on disk to reflect the modification.</a:t>
            </a:r>
          </a:p>
          <a:p>
            <a:endParaRPr lang="en-US" dirty="0"/>
          </a:p>
          <a:p>
            <a:r>
              <a:rPr lang="en-US" b="1" dirty="0">
                <a:solidFill>
                  <a:schemeClr val="accent1"/>
                </a:solidFill>
              </a:rPr>
              <a:t>8) INSERT: </a:t>
            </a:r>
            <a:r>
              <a:rPr lang="en-US" dirty="0"/>
              <a:t>Insert a new record in the file by locating the block where the record is to be inserted, transferring the block into the main memory buffer, writing the record into the buffer, and writing the buffer to the disk to reflect the insertion.</a:t>
            </a:r>
          </a:p>
          <a:p>
            <a:endParaRPr lang="en-US" dirty="0"/>
          </a:p>
          <a:p>
            <a:r>
              <a:rPr lang="en-US" b="1" dirty="0">
                <a:solidFill>
                  <a:schemeClr val="accent1"/>
                </a:solidFill>
              </a:rPr>
              <a:t>9) CLOSE: </a:t>
            </a:r>
            <a:r>
              <a:rPr lang="en-US" dirty="0"/>
              <a:t>Complete the file access by releasing the buffers and performing any other needed cleanup operations.</a:t>
            </a:r>
          </a:p>
        </p:txBody>
      </p:sp>
    </p:spTree>
    <p:extLst>
      <p:ext uri="{BB962C8B-B14F-4D97-AF65-F5344CB8AC3E}">
        <p14:creationId xmlns:p14="http://schemas.microsoft.com/office/powerpoint/2010/main" val="2059520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A5D0D3-41A6-29E4-95AB-1154D180D292}"/>
              </a:ext>
            </a:extLst>
          </p:cNvPr>
          <p:cNvPicPr>
            <a:picLocks noChangeAspect="1"/>
          </p:cNvPicPr>
          <p:nvPr/>
        </p:nvPicPr>
        <p:blipFill>
          <a:blip r:embed="rId2"/>
          <a:stretch>
            <a:fillRect/>
          </a:stretch>
        </p:blipFill>
        <p:spPr>
          <a:xfrm>
            <a:off x="2205037" y="1454727"/>
            <a:ext cx="7781925" cy="3948546"/>
          </a:xfrm>
          <a:prstGeom prst="rect">
            <a:avLst/>
          </a:prstGeom>
        </p:spPr>
      </p:pic>
      <p:sp>
        <p:nvSpPr>
          <p:cNvPr id="6" name="TextBox 5">
            <a:extLst>
              <a:ext uri="{FF2B5EF4-FFF2-40B4-BE49-F238E27FC236}">
                <a16:creationId xmlns:a16="http://schemas.microsoft.com/office/drawing/2014/main" id="{9D69764B-4A1D-0967-6652-6243395124F9}"/>
              </a:ext>
            </a:extLst>
          </p:cNvPr>
          <p:cNvSpPr txBox="1"/>
          <p:nvPr/>
        </p:nvSpPr>
        <p:spPr>
          <a:xfrm>
            <a:off x="775855" y="401782"/>
            <a:ext cx="4419600" cy="369332"/>
          </a:xfrm>
          <a:prstGeom prst="rect">
            <a:avLst/>
          </a:prstGeom>
          <a:noFill/>
        </p:spPr>
        <p:txBody>
          <a:bodyPr wrap="square" rtlCol="0">
            <a:spAutoFit/>
          </a:bodyPr>
          <a:lstStyle/>
          <a:p>
            <a:r>
              <a:rPr lang="en-US" b="1" dirty="0">
                <a:solidFill>
                  <a:schemeClr val="accent1">
                    <a:lumMod val="75000"/>
                  </a:schemeClr>
                </a:solidFill>
              </a:rPr>
              <a:t>Introduction to file structures</a:t>
            </a:r>
          </a:p>
        </p:txBody>
      </p:sp>
    </p:spTree>
    <p:extLst>
      <p:ext uri="{BB962C8B-B14F-4D97-AF65-F5344CB8AC3E}">
        <p14:creationId xmlns:p14="http://schemas.microsoft.com/office/powerpoint/2010/main" val="1002022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39824B-9250-B9D5-CDD4-68FA4F701C51}"/>
              </a:ext>
            </a:extLst>
          </p:cNvPr>
          <p:cNvSpPr txBox="1"/>
          <p:nvPr/>
        </p:nvSpPr>
        <p:spPr>
          <a:xfrm>
            <a:off x="180111" y="61262"/>
            <a:ext cx="11430000" cy="2862322"/>
          </a:xfrm>
          <a:prstGeom prst="rect">
            <a:avLst/>
          </a:prstGeom>
          <a:noFill/>
        </p:spPr>
        <p:txBody>
          <a:bodyPr wrap="square" rtlCol="0">
            <a:spAutoFit/>
          </a:bodyPr>
          <a:lstStyle/>
          <a:p>
            <a:r>
              <a:rPr lang="en-US" b="1" dirty="0">
                <a:solidFill>
                  <a:schemeClr val="accent1"/>
                </a:solidFill>
              </a:rPr>
              <a:t>File Structures</a:t>
            </a:r>
          </a:p>
          <a:p>
            <a:endParaRPr lang="en-US" dirty="0"/>
          </a:p>
          <a:p>
            <a:r>
              <a:rPr lang="en-US" dirty="0"/>
              <a:t>A file is a data structure like other data structures such as arrays, stacks, etc. However, files are treated and managed in a slightly different way.</a:t>
            </a:r>
          </a:p>
          <a:p>
            <a:endParaRPr lang="en-US" dirty="0"/>
          </a:p>
          <a:p>
            <a:r>
              <a:rPr lang="en-US" dirty="0"/>
              <a:t>The insertion and deletion in the other data structures is pre-defined and fixed, although it is not so in case of files.</a:t>
            </a:r>
          </a:p>
          <a:p>
            <a:endParaRPr lang="en-US" dirty="0"/>
          </a:p>
          <a:p>
            <a:r>
              <a:rPr lang="en-US" dirty="0"/>
              <a:t>We have certain file systems to handle files as NTFS etc. and the file handling methods include:</a:t>
            </a:r>
          </a:p>
          <a:p>
            <a:endParaRPr lang="en-US" dirty="0"/>
          </a:p>
          <a:p>
            <a:endParaRPr lang="en-US" dirty="0"/>
          </a:p>
        </p:txBody>
      </p:sp>
      <p:pic>
        <p:nvPicPr>
          <p:cNvPr id="1026" name="Picture 2" descr="pic">
            <a:extLst>
              <a:ext uri="{FF2B5EF4-FFF2-40B4-BE49-F238E27FC236}">
                <a16:creationId xmlns:a16="http://schemas.microsoft.com/office/drawing/2014/main" id="{C7799A41-BE5E-7991-AE43-BA42DE8BD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45" y="2617647"/>
            <a:ext cx="3919105" cy="26335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ked">
            <a:extLst>
              <a:ext uri="{FF2B5EF4-FFF2-40B4-BE49-F238E27FC236}">
                <a16:creationId xmlns:a16="http://schemas.microsoft.com/office/drawing/2014/main" id="{62144885-B717-C6EC-B78C-D35D66059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5684" y="2508488"/>
            <a:ext cx="3426040" cy="26335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dexed">
            <a:extLst>
              <a:ext uri="{FF2B5EF4-FFF2-40B4-BE49-F238E27FC236}">
                <a16:creationId xmlns:a16="http://schemas.microsoft.com/office/drawing/2014/main" id="{2D82E536-9404-003B-6D8E-CE3234841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4958" y="2424342"/>
            <a:ext cx="3535507" cy="27176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094C5A-303D-C8F5-B900-6D7104C6BC60}"/>
              </a:ext>
            </a:extLst>
          </p:cNvPr>
          <p:cNvSpPr txBox="1"/>
          <p:nvPr/>
        </p:nvSpPr>
        <p:spPr>
          <a:xfrm>
            <a:off x="335475" y="5494506"/>
            <a:ext cx="2563090" cy="369332"/>
          </a:xfrm>
          <a:prstGeom prst="rect">
            <a:avLst/>
          </a:prstGeom>
          <a:noFill/>
        </p:spPr>
        <p:txBody>
          <a:bodyPr wrap="square">
            <a:spAutoFit/>
          </a:bodyPr>
          <a:lstStyle/>
          <a:p>
            <a:pPr marL="342900" indent="-342900">
              <a:buAutoNum type="alphaLcParenR"/>
            </a:pPr>
            <a:r>
              <a:rPr lang="en-US" dirty="0"/>
              <a:t>Contiguous allocation</a:t>
            </a:r>
          </a:p>
        </p:txBody>
      </p:sp>
      <p:sp>
        <p:nvSpPr>
          <p:cNvPr id="6" name="TextBox 5">
            <a:extLst>
              <a:ext uri="{FF2B5EF4-FFF2-40B4-BE49-F238E27FC236}">
                <a16:creationId xmlns:a16="http://schemas.microsoft.com/office/drawing/2014/main" id="{1750BBBC-7155-7485-7E48-911FB446B72F}"/>
              </a:ext>
            </a:extLst>
          </p:cNvPr>
          <p:cNvSpPr txBox="1"/>
          <p:nvPr/>
        </p:nvSpPr>
        <p:spPr>
          <a:xfrm>
            <a:off x="4473288" y="5494506"/>
            <a:ext cx="2370858" cy="369332"/>
          </a:xfrm>
          <a:prstGeom prst="rect">
            <a:avLst/>
          </a:prstGeom>
          <a:noFill/>
        </p:spPr>
        <p:txBody>
          <a:bodyPr wrap="square">
            <a:spAutoFit/>
          </a:bodyPr>
          <a:lstStyle/>
          <a:p>
            <a:r>
              <a:rPr lang="en-US" dirty="0"/>
              <a:t>b) Linked allocation</a:t>
            </a:r>
          </a:p>
        </p:txBody>
      </p:sp>
      <p:sp>
        <p:nvSpPr>
          <p:cNvPr id="8" name="TextBox 7">
            <a:extLst>
              <a:ext uri="{FF2B5EF4-FFF2-40B4-BE49-F238E27FC236}">
                <a16:creationId xmlns:a16="http://schemas.microsoft.com/office/drawing/2014/main" id="{4553F712-9350-5171-D4E2-87D4F5F7D2D7}"/>
              </a:ext>
            </a:extLst>
          </p:cNvPr>
          <p:cNvSpPr txBox="1"/>
          <p:nvPr/>
        </p:nvSpPr>
        <p:spPr>
          <a:xfrm>
            <a:off x="8314958" y="5494506"/>
            <a:ext cx="2260022" cy="369332"/>
          </a:xfrm>
          <a:prstGeom prst="rect">
            <a:avLst/>
          </a:prstGeom>
          <a:noFill/>
        </p:spPr>
        <p:txBody>
          <a:bodyPr wrap="square">
            <a:spAutoFit/>
          </a:bodyPr>
          <a:lstStyle/>
          <a:p>
            <a:r>
              <a:rPr lang="en-US" dirty="0"/>
              <a:t>c) Index allocation</a:t>
            </a:r>
          </a:p>
        </p:txBody>
      </p:sp>
    </p:spTree>
    <p:extLst>
      <p:ext uri="{BB962C8B-B14F-4D97-AF65-F5344CB8AC3E}">
        <p14:creationId xmlns:p14="http://schemas.microsoft.com/office/powerpoint/2010/main" val="2598715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C8EF7B-A448-9F7C-C70C-01D8888EFC78}"/>
              </a:ext>
            </a:extLst>
          </p:cNvPr>
          <p:cNvSpPr txBox="1"/>
          <p:nvPr/>
        </p:nvSpPr>
        <p:spPr>
          <a:xfrm>
            <a:off x="166253" y="512619"/>
            <a:ext cx="11804073" cy="3139321"/>
          </a:xfrm>
          <a:prstGeom prst="rect">
            <a:avLst/>
          </a:prstGeom>
          <a:noFill/>
        </p:spPr>
        <p:txBody>
          <a:bodyPr wrap="square" rtlCol="0">
            <a:spAutoFit/>
          </a:bodyPr>
          <a:lstStyle/>
          <a:p>
            <a:r>
              <a:rPr lang="en-US" b="1" dirty="0">
                <a:solidFill>
                  <a:schemeClr val="accent1"/>
                </a:solidFill>
              </a:rPr>
              <a:t>File Structures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file can have a variable number of rows and columns and can be stored in the different blocks of the disk.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table is called a relation because it is a mathematical relation, and it is a subset of a cartesian product i.e., the table is itself a set which is an unordered structure.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This means the order of rows and columns does not matter or it is insignificant. However, we can store files either in a sorted or unsorted way.</a:t>
            </a:r>
          </a:p>
          <a:p>
            <a:endParaRPr lang="en-US" dirty="0"/>
          </a:p>
          <a:p>
            <a:endParaRPr lang="en-US" dirty="0"/>
          </a:p>
        </p:txBody>
      </p:sp>
      <p:graphicFrame>
        <p:nvGraphicFramePr>
          <p:cNvPr id="3" name="Table 3">
            <a:extLst>
              <a:ext uri="{FF2B5EF4-FFF2-40B4-BE49-F238E27FC236}">
                <a16:creationId xmlns:a16="http://schemas.microsoft.com/office/drawing/2014/main" id="{93D05C73-4D39-5E84-5D6A-D51B299C2F25}"/>
              </a:ext>
            </a:extLst>
          </p:cNvPr>
          <p:cNvGraphicFramePr>
            <a:graphicFrameLocks noGrp="1"/>
          </p:cNvGraphicFramePr>
          <p:nvPr>
            <p:extLst>
              <p:ext uri="{D42A27DB-BD31-4B8C-83A1-F6EECF244321}">
                <p14:modId xmlns:p14="http://schemas.microsoft.com/office/powerpoint/2010/main" val="2328977626"/>
              </p:ext>
            </p:extLst>
          </p:nvPr>
        </p:nvGraphicFramePr>
        <p:xfrm>
          <a:off x="2004289" y="3208962"/>
          <a:ext cx="8128000" cy="17526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99082954"/>
                    </a:ext>
                  </a:extLst>
                </a:gridCol>
                <a:gridCol w="4064000">
                  <a:extLst>
                    <a:ext uri="{9D8B030D-6E8A-4147-A177-3AD203B41FA5}">
                      <a16:colId xmlns:a16="http://schemas.microsoft.com/office/drawing/2014/main" val="3871865955"/>
                    </a:ext>
                  </a:extLst>
                </a:gridCol>
              </a:tblGrid>
              <a:tr h="370840">
                <a:tc>
                  <a:txBody>
                    <a:bodyPr/>
                    <a:lstStyle/>
                    <a:p>
                      <a:pPr algn="ctr"/>
                      <a:r>
                        <a:rPr lang="en-US" dirty="0"/>
                        <a:t>Sorted File</a:t>
                      </a:r>
                    </a:p>
                  </a:txBody>
                  <a:tcPr/>
                </a:tc>
                <a:tc>
                  <a:txBody>
                    <a:bodyPr/>
                    <a:lstStyle/>
                    <a:p>
                      <a:pPr algn="ctr"/>
                      <a:r>
                        <a:rPr lang="en-US" dirty="0"/>
                        <a:t>Unsorted File</a:t>
                      </a:r>
                    </a:p>
                  </a:txBody>
                  <a:tcPr/>
                </a:tc>
                <a:extLst>
                  <a:ext uri="{0D108BD9-81ED-4DB2-BD59-A6C34878D82A}">
                    <a16:rowId xmlns:a16="http://schemas.microsoft.com/office/drawing/2014/main" val="3424225781"/>
                  </a:ext>
                </a:extLst>
              </a:tr>
              <a:tr h="370840">
                <a:tc>
                  <a:txBody>
                    <a:bodyPr/>
                    <a:lstStyle/>
                    <a:p>
                      <a:r>
                        <a:rPr lang="en-US" dirty="0"/>
                        <a:t>Can be sorted according to one attribute only (search key)</a:t>
                      </a:r>
                    </a:p>
                  </a:txBody>
                  <a:tcPr/>
                </a:tc>
                <a:tc>
                  <a:txBody>
                    <a:bodyPr/>
                    <a:lstStyle/>
                    <a:p>
                      <a:r>
                        <a:rPr lang="en-US" dirty="0"/>
                        <a:t>Random order, any record can be placed any where</a:t>
                      </a:r>
                    </a:p>
                  </a:txBody>
                  <a:tcPr/>
                </a:tc>
                <a:extLst>
                  <a:ext uri="{0D108BD9-81ED-4DB2-BD59-A6C34878D82A}">
                    <a16:rowId xmlns:a16="http://schemas.microsoft.com/office/drawing/2014/main" val="3349925563"/>
                  </a:ext>
                </a:extLst>
              </a:tr>
              <a:tr h="370840">
                <a:tc>
                  <a:txBody>
                    <a:bodyPr/>
                    <a:lstStyle/>
                    <a:p>
                      <a:r>
                        <a:rPr lang="en-US" dirty="0"/>
                        <a:t>Fast searching (Binary search)</a:t>
                      </a:r>
                    </a:p>
                  </a:txBody>
                  <a:tcPr/>
                </a:tc>
                <a:tc>
                  <a:txBody>
                    <a:bodyPr/>
                    <a:lstStyle/>
                    <a:p>
                      <a:r>
                        <a:rPr lang="en-US" dirty="0"/>
                        <a:t>Searching will be slow</a:t>
                      </a:r>
                    </a:p>
                  </a:txBody>
                  <a:tcPr/>
                </a:tc>
                <a:extLst>
                  <a:ext uri="{0D108BD9-81ED-4DB2-BD59-A6C34878D82A}">
                    <a16:rowId xmlns:a16="http://schemas.microsoft.com/office/drawing/2014/main" val="2150716537"/>
                  </a:ext>
                </a:extLst>
              </a:tr>
              <a:tr h="370840">
                <a:tc>
                  <a:txBody>
                    <a:bodyPr/>
                    <a:lstStyle/>
                    <a:p>
                      <a:r>
                        <a:rPr lang="en-US" dirty="0"/>
                        <a:t>Insertion and deletion is difficult</a:t>
                      </a:r>
                    </a:p>
                  </a:txBody>
                  <a:tcPr/>
                </a:tc>
                <a:tc>
                  <a:txBody>
                    <a:bodyPr/>
                    <a:lstStyle/>
                    <a:p>
                      <a:r>
                        <a:rPr lang="en-US" dirty="0"/>
                        <a:t>Insertion and deletion is easy.</a:t>
                      </a:r>
                    </a:p>
                  </a:txBody>
                  <a:tcPr/>
                </a:tc>
                <a:extLst>
                  <a:ext uri="{0D108BD9-81ED-4DB2-BD59-A6C34878D82A}">
                    <a16:rowId xmlns:a16="http://schemas.microsoft.com/office/drawing/2014/main" val="527311708"/>
                  </a:ext>
                </a:extLst>
              </a:tr>
            </a:tbl>
          </a:graphicData>
        </a:graphic>
      </p:graphicFrame>
    </p:spTree>
    <p:extLst>
      <p:ext uri="{BB962C8B-B14F-4D97-AF65-F5344CB8AC3E}">
        <p14:creationId xmlns:p14="http://schemas.microsoft.com/office/powerpoint/2010/main" val="2291403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82D5B-295D-261E-0ECA-E974269C9487}"/>
              </a:ext>
            </a:extLst>
          </p:cNvPr>
          <p:cNvPicPr>
            <a:picLocks noChangeAspect="1"/>
          </p:cNvPicPr>
          <p:nvPr/>
        </p:nvPicPr>
        <p:blipFill>
          <a:blip r:embed="rId2"/>
          <a:stretch>
            <a:fillRect/>
          </a:stretch>
        </p:blipFill>
        <p:spPr>
          <a:xfrm>
            <a:off x="1773815" y="419966"/>
            <a:ext cx="8159895" cy="6018068"/>
          </a:xfrm>
          <a:prstGeom prst="rect">
            <a:avLst/>
          </a:prstGeom>
        </p:spPr>
      </p:pic>
    </p:spTree>
    <p:extLst>
      <p:ext uri="{BB962C8B-B14F-4D97-AF65-F5344CB8AC3E}">
        <p14:creationId xmlns:p14="http://schemas.microsoft.com/office/powerpoint/2010/main" val="3909916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387EF9-7099-D88F-AA17-DF948E2A75DF}"/>
              </a:ext>
            </a:extLst>
          </p:cNvPr>
          <p:cNvSpPr txBox="1"/>
          <p:nvPr/>
        </p:nvSpPr>
        <p:spPr>
          <a:xfrm>
            <a:off x="346364" y="362589"/>
            <a:ext cx="6096000" cy="369332"/>
          </a:xfrm>
          <a:prstGeom prst="rect">
            <a:avLst/>
          </a:prstGeom>
          <a:noFill/>
        </p:spPr>
        <p:txBody>
          <a:bodyPr wrap="square">
            <a:spAutoFit/>
          </a:bodyPr>
          <a:lstStyle/>
          <a:p>
            <a:r>
              <a:rPr lang="en-US" b="1" dirty="0">
                <a:solidFill>
                  <a:schemeClr val="accent1"/>
                </a:solidFill>
              </a:rPr>
              <a:t>File Organization</a:t>
            </a:r>
          </a:p>
        </p:txBody>
      </p:sp>
      <p:sp>
        <p:nvSpPr>
          <p:cNvPr id="5" name="TextBox 4">
            <a:extLst>
              <a:ext uri="{FF2B5EF4-FFF2-40B4-BE49-F238E27FC236}">
                <a16:creationId xmlns:a16="http://schemas.microsoft.com/office/drawing/2014/main" id="{B6C6C60D-A138-38DD-A314-DA02EAE6B1C3}"/>
              </a:ext>
            </a:extLst>
          </p:cNvPr>
          <p:cNvSpPr txBox="1"/>
          <p:nvPr/>
        </p:nvSpPr>
        <p:spPr>
          <a:xfrm>
            <a:off x="346363" y="1013983"/>
            <a:ext cx="11568545" cy="1200329"/>
          </a:xfrm>
          <a:prstGeom prst="rect">
            <a:avLst/>
          </a:prstGeom>
          <a:noFill/>
        </p:spPr>
        <p:txBody>
          <a:bodyPr wrap="square">
            <a:spAutoFit/>
          </a:bodyPr>
          <a:lstStyle/>
          <a:p>
            <a:pPr algn="just">
              <a:buFont typeface="Arial" panose="020B0604020202020204" pitchFamily="34" charset="0"/>
              <a:buChar char="•"/>
            </a:pPr>
            <a:r>
              <a:rPr lang="en-US" b="1" i="0" dirty="0">
                <a:solidFill>
                  <a:srgbClr val="000000"/>
                </a:solidFill>
                <a:effectLst/>
                <a:latin typeface="inter-regular"/>
              </a:rPr>
              <a:t>File organization is a logical relationship among various records. This method defines how file records are mapped onto disk blocks.</a:t>
            </a:r>
          </a:p>
          <a:p>
            <a:pPr algn="just">
              <a:buFont typeface="Arial" panose="020B0604020202020204" pitchFamily="34" charset="0"/>
              <a:buChar char="•"/>
            </a:pPr>
            <a:r>
              <a:rPr lang="en-US" b="1" i="0" dirty="0">
                <a:solidFill>
                  <a:srgbClr val="000000"/>
                </a:solidFill>
                <a:effectLst/>
                <a:latin typeface="inter-regular"/>
              </a:rPr>
              <a:t>File organization is used to describe the way in which the records are stored in terms of blocks, and the blocks are placed on the storage medium.</a:t>
            </a:r>
          </a:p>
        </p:txBody>
      </p:sp>
      <p:sp>
        <p:nvSpPr>
          <p:cNvPr id="7" name="TextBox 6">
            <a:extLst>
              <a:ext uri="{FF2B5EF4-FFF2-40B4-BE49-F238E27FC236}">
                <a16:creationId xmlns:a16="http://schemas.microsoft.com/office/drawing/2014/main" id="{908CAA0F-EFFD-03AA-CE80-A22C228D47F2}"/>
              </a:ext>
            </a:extLst>
          </p:cNvPr>
          <p:cNvSpPr txBox="1"/>
          <p:nvPr/>
        </p:nvSpPr>
        <p:spPr>
          <a:xfrm>
            <a:off x="346364" y="2621248"/>
            <a:ext cx="11568544" cy="2507738"/>
          </a:xfrm>
          <a:prstGeom prst="rect">
            <a:avLst/>
          </a:prstGeom>
          <a:noFill/>
        </p:spPr>
        <p:txBody>
          <a:bodyPr wrap="square">
            <a:spAutoFit/>
          </a:bodyPr>
          <a:lstStyle/>
          <a:p>
            <a:pPr algn="just"/>
            <a:r>
              <a:rPr lang="en-US" b="1" dirty="0">
                <a:solidFill>
                  <a:schemeClr val="accent1"/>
                </a:solidFill>
              </a:rPr>
              <a:t>Objective of file organization</a:t>
            </a:r>
          </a:p>
          <a:p>
            <a:pPr algn="just">
              <a:lnSpc>
                <a:spcPct val="200000"/>
              </a:lnSpc>
              <a:buFont typeface="Arial" panose="020B0604020202020204" pitchFamily="34" charset="0"/>
              <a:buChar char="•"/>
            </a:pPr>
            <a:r>
              <a:rPr lang="en-US" b="0" i="0" dirty="0">
                <a:solidFill>
                  <a:srgbClr val="000000"/>
                </a:solidFill>
                <a:effectLst/>
                <a:latin typeface="inter-regular"/>
              </a:rPr>
              <a:t>It contains an optimal selection of records, i.e., records can be selected as fast as possible.</a:t>
            </a:r>
          </a:p>
          <a:p>
            <a:pPr algn="just">
              <a:lnSpc>
                <a:spcPct val="200000"/>
              </a:lnSpc>
              <a:buFont typeface="Arial" panose="020B0604020202020204" pitchFamily="34" charset="0"/>
              <a:buChar char="•"/>
            </a:pPr>
            <a:r>
              <a:rPr lang="en-US" b="0" i="0" dirty="0">
                <a:solidFill>
                  <a:srgbClr val="000000"/>
                </a:solidFill>
                <a:effectLst/>
                <a:latin typeface="inter-regular"/>
              </a:rPr>
              <a:t>To perform insert, delete or update transaction on the records should be quick and easy.</a:t>
            </a:r>
          </a:p>
          <a:p>
            <a:pPr algn="just">
              <a:lnSpc>
                <a:spcPct val="200000"/>
              </a:lnSpc>
              <a:buFont typeface="Arial" panose="020B0604020202020204" pitchFamily="34" charset="0"/>
              <a:buChar char="•"/>
            </a:pPr>
            <a:r>
              <a:rPr lang="en-US" b="0" i="0" dirty="0">
                <a:solidFill>
                  <a:srgbClr val="000000"/>
                </a:solidFill>
                <a:effectLst/>
                <a:latin typeface="inter-regular"/>
              </a:rPr>
              <a:t>The duplicate records cannot be induced as a result of insert, update or delete.</a:t>
            </a:r>
          </a:p>
          <a:p>
            <a:pPr algn="just">
              <a:lnSpc>
                <a:spcPct val="200000"/>
              </a:lnSpc>
              <a:buFont typeface="Arial" panose="020B0604020202020204" pitchFamily="34" charset="0"/>
              <a:buChar char="•"/>
            </a:pPr>
            <a:r>
              <a:rPr lang="en-US" b="0" i="0" dirty="0">
                <a:solidFill>
                  <a:srgbClr val="000000"/>
                </a:solidFill>
                <a:effectLst/>
                <a:latin typeface="inter-regular"/>
              </a:rPr>
              <a:t>For the minimal cost of storage, records should be stored efficiently.</a:t>
            </a:r>
          </a:p>
        </p:txBody>
      </p:sp>
    </p:spTree>
    <p:extLst>
      <p:ext uri="{BB962C8B-B14F-4D97-AF65-F5344CB8AC3E}">
        <p14:creationId xmlns:p14="http://schemas.microsoft.com/office/powerpoint/2010/main" val="1329549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BMS File Organization">
            <a:extLst>
              <a:ext uri="{FF2B5EF4-FFF2-40B4-BE49-F238E27FC236}">
                <a16:creationId xmlns:a16="http://schemas.microsoft.com/office/drawing/2014/main" id="{EC322587-363B-517A-2FEA-41DED519A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254" y="1527020"/>
            <a:ext cx="9277956" cy="34346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5542445-1792-C1CC-F19B-8A3EA547B1B9}"/>
              </a:ext>
            </a:extLst>
          </p:cNvPr>
          <p:cNvSpPr txBox="1"/>
          <p:nvPr/>
        </p:nvSpPr>
        <p:spPr>
          <a:xfrm>
            <a:off x="387927" y="404152"/>
            <a:ext cx="6096000" cy="369332"/>
          </a:xfrm>
          <a:prstGeom prst="rect">
            <a:avLst/>
          </a:prstGeom>
          <a:noFill/>
        </p:spPr>
        <p:txBody>
          <a:bodyPr wrap="square">
            <a:spAutoFit/>
          </a:bodyPr>
          <a:lstStyle/>
          <a:p>
            <a:pPr algn="just"/>
            <a:r>
              <a:rPr lang="en-US" b="1" i="0" dirty="0">
                <a:solidFill>
                  <a:schemeClr val="accent1"/>
                </a:solidFill>
                <a:effectLst/>
                <a:latin typeface="erdana"/>
              </a:rPr>
              <a:t>Types of file organization</a:t>
            </a:r>
          </a:p>
        </p:txBody>
      </p:sp>
    </p:spTree>
    <p:extLst>
      <p:ext uri="{BB962C8B-B14F-4D97-AF65-F5344CB8AC3E}">
        <p14:creationId xmlns:p14="http://schemas.microsoft.com/office/powerpoint/2010/main" val="2935934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C0F732-736B-AE12-DAA5-67B84F738D3C}"/>
              </a:ext>
            </a:extLst>
          </p:cNvPr>
          <p:cNvSpPr txBox="1"/>
          <p:nvPr/>
        </p:nvSpPr>
        <p:spPr>
          <a:xfrm>
            <a:off x="193964" y="418006"/>
            <a:ext cx="6096000" cy="369332"/>
          </a:xfrm>
          <a:prstGeom prst="rect">
            <a:avLst/>
          </a:prstGeom>
          <a:noFill/>
        </p:spPr>
        <p:txBody>
          <a:bodyPr wrap="square">
            <a:spAutoFit/>
          </a:bodyPr>
          <a:lstStyle/>
          <a:p>
            <a:r>
              <a:rPr lang="en-US" b="1" dirty="0">
                <a:solidFill>
                  <a:schemeClr val="accent1"/>
                </a:solidFill>
              </a:rPr>
              <a:t>Sequential File Organization</a:t>
            </a:r>
          </a:p>
        </p:txBody>
      </p:sp>
      <p:sp>
        <p:nvSpPr>
          <p:cNvPr id="5" name="TextBox 4">
            <a:extLst>
              <a:ext uri="{FF2B5EF4-FFF2-40B4-BE49-F238E27FC236}">
                <a16:creationId xmlns:a16="http://schemas.microsoft.com/office/drawing/2014/main" id="{71BD8DD8-94E3-5878-7A3A-0B39E0714132}"/>
              </a:ext>
            </a:extLst>
          </p:cNvPr>
          <p:cNvSpPr txBox="1"/>
          <p:nvPr/>
        </p:nvSpPr>
        <p:spPr>
          <a:xfrm>
            <a:off x="332509" y="1013752"/>
            <a:ext cx="6096000" cy="369332"/>
          </a:xfrm>
          <a:prstGeom prst="rect">
            <a:avLst/>
          </a:prstGeom>
          <a:noFill/>
        </p:spPr>
        <p:txBody>
          <a:bodyPr wrap="square">
            <a:spAutoFit/>
          </a:bodyPr>
          <a:lstStyle/>
          <a:p>
            <a:r>
              <a:rPr lang="en-US" b="1" dirty="0"/>
              <a:t>Pile File Method:</a:t>
            </a:r>
          </a:p>
        </p:txBody>
      </p:sp>
      <p:pic>
        <p:nvPicPr>
          <p:cNvPr id="2050" name="Picture 2" descr="DBMS Sequential File Organization">
            <a:extLst>
              <a:ext uri="{FF2B5EF4-FFF2-40B4-BE49-F238E27FC236}">
                <a16:creationId xmlns:a16="http://schemas.microsoft.com/office/drawing/2014/main" id="{F3328C19-7AF5-9A7A-B03E-849F11292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64" y="1609498"/>
            <a:ext cx="5229225" cy="1447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BMS Sequential File Organization">
            <a:extLst>
              <a:ext uri="{FF2B5EF4-FFF2-40B4-BE49-F238E27FC236}">
                <a16:creationId xmlns:a16="http://schemas.microsoft.com/office/drawing/2014/main" id="{BF8E8A90-64A4-4786-1428-F4CEDA384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4436" y="1383084"/>
            <a:ext cx="5943600" cy="1524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FEA3996-5DEA-4E3C-D091-B9B95A0780C8}"/>
              </a:ext>
            </a:extLst>
          </p:cNvPr>
          <p:cNvSpPr txBox="1"/>
          <p:nvPr/>
        </p:nvSpPr>
        <p:spPr>
          <a:xfrm>
            <a:off x="332509" y="3195659"/>
            <a:ext cx="6096000" cy="369332"/>
          </a:xfrm>
          <a:prstGeom prst="rect">
            <a:avLst/>
          </a:prstGeom>
          <a:noFill/>
        </p:spPr>
        <p:txBody>
          <a:bodyPr wrap="square">
            <a:spAutoFit/>
          </a:bodyPr>
          <a:lstStyle/>
          <a:p>
            <a:r>
              <a:rPr lang="en-US" b="1" dirty="0"/>
              <a:t>Sorted File Method:</a:t>
            </a:r>
          </a:p>
        </p:txBody>
      </p:sp>
      <p:pic>
        <p:nvPicPr>
          <p:cNvPr id="2054" name="Picture 6" descr="DBMS Sequential File Organization">
            <a:extLst>
              <a:ext uri="{FF2B5EF4-FFF2-40B4-BE49-F238E27FC236}">
                <a16:creationId xmlns:a16="http://schemas.microsoft.com/office/drawing/2014/main" id="{BA2B13AB-129E-4138-1967-15B19300A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44" y="3861047"/>
            <a:ext cx="5229225" cy="1447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BMS Sequential File Organization">
            <a:extLst>
              <a:ext uri="{FF2B5EF4-FFF2-40B4-BE49-F238E27FC236}">
                <a16:creationId xmlns:a16="http://schemas.microsoft.com/office/drawing/2014/main" id="{1624F282-2782-10E7-CC1B-9DC940F78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1982" y="3564991"/>
            <a:ext cx="59436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411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859FA6-A4DE-C78E-5DC3-30298D33E2EF}"/>
              </a:ext>
            </a:extLst>
          </p:cNvPr>
          <p:cNvSpPr txBox="1"/>
          <p:nvPr/>
        </p:nvSpPr>
        <p:spPr>
          <a:xfrm>
            <a:off x="138545" y="391080"/>
            <a:ext cx="11928764" cy="5173852"/>
          </a:xfrm>
          <a:prstGeom prst="rect">
            <a:avLst/>
          </a:prstGeom>
          <a:noFill/>
        </p:spPr>
        <p:txBody>
          <a:bodyPr wrap="square">
            <a:spAutoFit/>
          </a:bodyPr>
          <a:lstStyle/>
          <a:p>
            <a:r>
              <a:rPr lang="en-US" b="1" dirty="0"/>
              <a:t>Pros of sequential file organization</a:t>
            </a:r>
          </a:p>
          <a:p>
            <a:endParaRPr lang="en-US" dirty="0"/>
          </a:p>
          <a:p>
            <a:pPr marL="285750" indent="-285750">
              <a:lnSpc>
                <a:spcPct val="150000"/>
              </a:lnSpc>
              <a:buFont typeface="Arial" panose="020B0604020202020204" pitchFamily="34" charset="0"/>
              <a:buChar char="•"/>
            </a:pPr>
            <a:r>
              <a:rPr lang="en-US" dirty="0"/>
              <a:t>It contains a fast and efficient method for the huge amount of data.</a:t>
            </a:r>
          </a:p>
          <a:p>
            <a:pPr marL="285750" indent="-285750">
              <a:lnSpc>
                <a:spcPct val="150000"/>
              </a:lnSpc>
              <a:buFont typeface="Arial" panose="020B0604020202020204" pitchFamily="34" charset="0"/>
              <a:buChar char="•"/>
            </a:pPr>
            <a:r>
              <a:rPr lang="en-US" dirty="0"/>
              <a:t>In this method, files can be easily stored in cheaper storage mechanism like magnetic tapes.</a:t>
            </a:r>
          </a:p>
          <a:p>
            <a:pPr marL="285750" indent="-285750">
              <a:lnSpc>
                <a:spcPct val="150000"/>
              </a:lnSpc>
              <a:buFont typeface="Arial" panose="020B0604020202020204" pitchFamily="34" charset="0"/>
              <a:buChar char="•"/>
            </a:pPr>
            <a:r>
              <a:rPr lang="en-US" dirty="0"/>
              <a:t>It is simple in design. It requires no much effort to store the data.</a:t>
            </a:r>
          </a:p>
          <a:p>
            <a:pPr marL="285750" indent="-285750">
              <a:lnSpc>
                <a:spcPct val="150000"/>
              </a:lnSpc>
              <a:buFont typeface="Arial" panose="020B0604020202020204" pitchFamily="34" charset="0"/>
              <a:buChar char="•"/>
            </a:pPr>
            <a:r>
              <a:rPr lang="en-US" dirty="0"/>
              <a:t>This method is used when most of the records must be accessed like grade calculation of a student, generating the salary slip, etc.</a:t>
            </a:r>
          </a:p>
          <a:p>
            <a:pPr marL="285750" indent="-285750">
              <a:lnSpc>
                <a:spcPct val="150000"/>
              </a:lnSpc>
              <a:buFont typeface="Arial" panose="020B0604020202020204" pitchFamily="34" charset="0"/>
              <a:buChar char="•"/>
            </a:pPr>
            <a:r>
              <a:rPr lang="en-US" dirty="0"/>
              <a:t>This method is used for report generation or statistical calculations.</a:t>
            </a:r>
          </a:p>
          <a:p>
            <a:endParaRPr lang="en-US" dirty="0"/>
          </a:p>
          <a:p>
            <a:endParaRPr lang="en-US" dirty="0"/>
          </a:p>
          <a:p>
            <a:r>
              <a:rPr lang="en-US" b="1" dirty="0"/>
              <a:t>Cons of sequential file organization</a:t>
            </a:r>
          </a:p>
          <a:p>
            <a:pPr marL="285750" indent="-285750">
              <a:lnSpc>
                <a:spcPct val="150000"/>
              </a:lnSpc>
              <a:buFont typeface="Arial" panose="020B0604020202020204" pitchFamily="34" charset="0"/>
              <a:buChar char="•"/>
            </a:pPr>
            <a:r>
              <a:rPr lang="en-US" dirty="0"/>
              <a:t>It will waste time as we cannot jump on a particular record that is required but we have to move sequentially which takes our time.</a:t>
            </a:r>
          </a:p>
          <a:p>
            <a:pPr marL="285750" indent="-285750">
              <a:lnSpc>
                <a:spcPct val="150000"/>
              </a:lnSpc>
              <a:buFont typeface="Arial" panose="020B0604020202020204" pitchFamily="34" charset="0"/>
              <a:buChar char="•"/>
            </a:pPr>
            <a:r>
              <a:rPr lang="en-US" dirty="0"/>
              <a:t>Sorted file method takes more time and space for sorting the records.</a:t>
            </a:r>
          </a:p>
        </p:txBody>
      </p:sp>
    </p:spTree>
    <p:extLst>
      <p:ext uri="{BB962C8B-B14F-4D97-AF65-F5344CB8AC3E}">
        <p14:creationId xmlns:p14="http://schemas.microsoft.com/office/powerpoint/2010/main" val="4094949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630C30-BEEC-1ED6-795D-B8B49A118702}"/>
              </a:ext>
            </a:extLst>
          </p:cNvPr>
          <p:cNvSpPr txBox="1"/>
          <p:nvPr/>
        </p:nvSpPr>
        <p:spPr>
          <a:xfrm>
            <a:off x="184221" y="220146"/>
            <a:ext cx="11823558" cy="6740307"/>
          </a:xfrm>
          <a:prstGeom prst="rect">
            <a:avLst/>
          </a:prstGeom>
          <a:noFill/>
        </p:spPr>
        <p:txBody>
          <a:bodyPr wrap="square">
            <a:spAutoFit/>
          </a:bodyPr>
          <a:lstStyle/>
          <a:p>
            <a:r>
              <a:rPr lang="en-US" b="1" dirty="0">
                <a:solidFill>
                  <a:schemeClr val="accent1"/>
                </a:solidFill>
              </a:rPr>
              <a:t>Heap file organization</a:t>
            </a:r>
          </a:p>
          <a:p>
            <a:endParaRPr lang="en-US" dirty="0"/>
          </a:p>
          <a:p>
            <a:pPr marL="285750" indent="-285750">
              <a:buFont typeface="Arial" panose="020B0604020202020204" pitchFamily="34" charset="0"/>
              <a:buChar char="•"/>
            </a:pPr>
            <a:r>
              <a:rPr lang="en-US" dirty="0"/>
              <a:t>Stored as data blocks.</a:t>
            </a:r>
          </a:p>
          <a:p>
            <a:endParaRPr lang="en-US" dirty="0"/>
          </a:p>
          <a:p>
            <a:pPr marL="285750" indent="-285750">
              <a:buFont typeface="Arial" panose="020B0604020202020204" pitchFamily="34" charset="0"/>
              <a:buChar char="•"/>
            </a:pPr>
            <a:r>
              <a:rPr lang="en-US" dirty="0"/>
              <a:t>Rows are appended at the end of the heap file as they are inserted. Hence the file is unordered.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Deleted rows create gaps in the file. File must be periodically compacted to recover space.</a:t>
            </a:r>
          </a:p>
          <a:p>
            <a:pPr marL="285750" indent="-285750">
              <a:buFont typeface="Arial" panose="020B0604020202020204" pitchFamily="34" charset="0"/>
              <a:buChar char="•"/>
            </a:pPr>
            <a:endParaRPr lang="en-US" dirty="0"/>
          </a:p>
          <a:p>
            <a:r>
              <a:rPr lang="en-US" b="1" dirty="0"/>
              <a:t>Heap file performances:</a:t>
            </a:r>
          </a:p>
          <a:p>
            <a:endParaRPr lang="en-US" dirty="0"/>
          </a:p>
          <a:p>
            <a:r>
              <a:rPr lang="en-US" dirty="0"/>
              <a:t>Assume file containing F pages</a:t>
            </a:r>
          </a:p>
          <a:p>
            <a:endParaRPr lang="en-US" dirty="0"/>
          </a:p>
          <a:p>
            <a:r>
              <a:rPr lang="en-US" b="1" dirty="0"/>
              <a:t>Inserting a row:</a:t>
            </a:r>
          </a:p>
          <a:p>
            <a:pPr marL="285750" indent="-285750">
              <a:buFont typeface="Arial" panose="020B0604020202020204" pitchFamily="34" charset="0"/>
              <a:buChar char="•"/>
            </a:pPr>
            <a:r>
              <a:rPr lang="en-US" dirty="0"/>
              <a:t>Access path is scanned</a:t>
            </a:r>
          </a:p>
          <a:p>
            <a:pPr marL="285750" indent="-285750">
              <a:buFont typeface="Arial" panose="020B0604020202020204" pitchFamily="34" charset="0"/>
              <a:buChar char="•"/>
            </a:pPr>
            <a:r>
              <a:rPr lang="en-US" dirty="0"/>
              <a:t>Average F/2 transfers if row already exists.</a:t>
            </a:r>
          </a:p>
          <a:p>
            <a:pPr marL="285750" indent="-285750">
              <a:buFont typeface="Arial" panose="020B0604020202020204" pitchFamily="34" charset="0"/>
              <a:buChar char="•"/>
            </a:pPr>
            <a:r>
              <a:rPr lang="en-US" dirty="0"/>
              <a:t>F+1 page transfer if row does not already exist.</a:t>
            </a:r>
          </a:p>
          <a:p>
            <a:pPr marL="285750" indent="-285750">
              <a:buFont typeface="Arial" panose="020B0604020202020204" pitchFamily="34" charset="0"/>
              <a:buChar char="•"/>
            </a:pPr>
            <a:endParaRPr lang="en-US" dirty="0"/>
          </a:p>
          <a:p>
            <a:r>
              <a:rPr lang="en-US" b="1" dirty="0"/>
              <a:t>Deleting a row:</a:t>
            </a:r>
          </a:p>
          <a:p>
            <a:endParaRPr lang="en-US" b="1" dirty="0"/>
          </a:p>
          <a:p>
            <a:pPr marL="285750" indent="-285750">
              <a:buFont typeface="Arial" panose="020B0604020202020204" pitchFamily="34" charset="0"/>
              <a:buChar char="•"/>
            </a:pPr>
            <a:r>
              <a:rPr lang="en-US" dirty="0"/>
              <a:t>Access path is scanned</a:t>
            </a:r>
          </a:p>
          <a:p>
            <a:pPr marL="285750" indent="-285750">
              <a:buFont typeface="Arial" panose="020B0604020202020204" pitchFamily="34" charset="0"/>
              <a:buChar char="•"/>
            </a:pPr>
            <a:r>
              <a:rPr lang="en-US" dirty="0"/>
              <a:t>Average F/2+1 transfers if row already exists.</a:t>
            </a:r>
          </a:p>
          <a:p>
            <a:pPr marL="285750" indent="-285750">
              <a:buFont typeface="Arial" panose="020B0604020202020204" pitchFamily="34" charset="0"/>
              <a:buChar char="•"/>
            </a:pPr>
            <a:r>
              <a:rPr lang="en-US" dirty="0"/>
              <a:t>F+1 page transfer if row does not already exist.</a:t>
            </a:r>
          </a:p>
          <a:p>
            <a:endParaRPr lang="en-US" b="1" dirty="0"/>
          </a:p>
          <a:p>
            <a:endParaRPr lang="en-US" dirty="0"/>
          </a:p>
        </p:txBody>
      </p:sp>
      <p:pic>
        <p:nvPicPr>
          <p:cNvPr id="3074" name="Picture 2" descr="DBMS Heap file organization">
            <a:extLst>
              <a:ext uri="{FF2B5EF4-FFF2-40B4-BE49-F238E27FC236}">
                <a16:creationId xmlns:a16="http://schemas.microsoft.com/office/drawing/2014/main" id="{DF1D606D-543A-11B2-EFD1-D25C60C17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735" y="2606388"/>
            <a:ext cx="594360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022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81C3CF-CC43-92D1-6B5D-46E015801FD2}"/>
              </a:ext>
            </a:extLst>
          </p:cNvPr>
          <p:cNvSpPr txBox="1"/>
          <p:nvPr/>
        </p:nvSpPr>
        <p:spPr>
          <a:xfrm>
            <a:off x="484909" y="321025"/>
            <a:ext cx="6096000" cy="369332"/>
          </a:xfrm>
          <a:prstGeom prst="rect">
            <a:avLst/>
          </a:prstGeom>
          <a:noFill/>
        </p:spPr>
        <p:txBody>
          <a:bodyPr wrap="square">
            <a:spAutoFit/>
          </a:bodyPr>
          <a:lstStyle/>
          <a:p>
            <a:r>
              <a:rPr lang="en-US" b="1" dirty="0">
                <a:solidFill>
                  <a:schemeClr val="accent1">
                    <a:lumMod val="75000"/>
                  </a:schemeClr>
                </a:solidFill>
              </a:rPr>
              <a:t>The objective of file organization</a:t>
            </a:r>
          </a:p>
        </p:txBody>
      </p:sp>
      <p:sp>
        <p:nvSpPr>
          <p:cNvPr id="5" name="TextBox 4">
            <a:extLst>
              <a:ext uri="{FF2B5EF4-FFF2-40B4-BE49-F238E27FC236}">
                <a16:creationId xmlns:a16="http://schemas.microsoft.com/office/drawing/2014/main" id="{B6ED799C-DA5A-D93E-9944-72A13EAC72F2}"/>
              </a:ext>
            </a:extLst>
          </p:cNvPr>
          <p:cNvSpPr txBox="1"/>
          <p:nvPr/>
        </p:nvSpPr>
        <p:spPr>
          <a:xfrm>
            <a:off x="360218" y="986503"/>
            <a:ext cx="11471563" cy="2031325"/>
          </a:xfrm>
          <a:prstGeom prst="rect">
            <a:avLst/>
          </a:prstGeom>
          <a:noFill/>
        </p:spPr>
        <p:txBody>
          <a:bodyPr wrap="square">
            <a:spAutoFit/>
          </a:bodyPr>
          <a:lstStyle/>
          <a:p>
            <a:pPr marL="285750" indent="-285750">
              <a:buFont typeface="Arial" panose="020B0604020202020204" pitchFamily="34" charset="0"/>
              <a:buChar char="•"/>
            </a:pPr>
            <a:r>
              <a:rPr lang="en-US" dirty="0"/>
              <a:t>It contains an optimal selection of records, i.e., records can be selected as fast as possible.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Performing inserting, deleting, or updating transactions on the records should be quick and easy.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duplicate records cannot be induced due to inserting, updating, or deleting.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the minimal cost of storage, records should be stored efficiently.</a:t>
            </a:r>
          </a:p>
        </p:txBody>
      </p:sp>
    </p:spTree>
    <p:extLst>
      <p:ext uri="{BB962C8B-B14F-4D97-AF65-F5344CB8AC3E}">
        <p14:creationId xmlns:p14="http://schemas.microsoft.com/office/powerpoint/2010/main" val="2513821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7919EE-AA3C-9A6B-26E6-633142E6C792}"/>
              </a:ext>
            </a:extLst>
          </p:cNvPr>
          <p:cNvSpPr/>
          <p:nvPr/>
        </p:nvSpPr>
        <p:spPr>
          <a:xfrm>
            <a:off x="3611420" y="3844920"/>
            <a:ext cx="3897744" cy="20313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6FF6E6D-364C-5CC3-78B9-EA58CE391E82}"/>
              </a:ext>
            </a:extLst>
          </p:cNvPr>
          <p:cNvSpPr/>
          <p:nvPr/>
        </p:nvSpPr>
        <p:spPr>
          <a:xfrm>
            <a:off x="3611420" y="1634836"/>
            <a:ext cx="3897744" cy="20313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7DB72438-C53B-02F7-0A82-B152F707C527}"/>
              </a:ext>
            </a:extLst>
          </p:cNvPr>
          <p:cNvSpPr txBox="1"/>
          <p:nvPr/>
        </p:nvSpPr>
        <p:spPr>
          <a:xfrm>
            <a:off x="193963" y="182572"/>
            <a:ext cx="11513128" cy="2031325"/>
          </a:xfrm>
          <a:prstGeom prst="rect">
            <a:avLst/>
          </a:prstGeom>
          <a:noFill/>
        </p:spPr>
        <p:txBody>
          <a:bodyPr wrap="square">
            <a:spAutoFit/>
          </a:bodyPr>
          <a:lstStyle/>
          <a:p>
            <a:r>
              <a:rPr lang="en-US" dirty="0"/>
              <a:t>Query:</a:t>
            </a:r>
          </a:p>
          <a:p>
            <a:pPr marL="285750" indent="-285750">
              <a:buFont typeface="Arial" panose="020B0604020202020204" pitchFamily="34" charset="0"/>
              <a:buChar char="•"/>
            </a:pPr>
            <a:r>
              <a:rPr lang="en-US" dirty="0"/>
              <a:t>Access path is scanned</a:t>
            </a:r>
          </a:p>
          <a:p>
            <a:pPr marL="285750" indent="-285750">
              <a:buFont typeface="Arial" panose="020B0604020202020204" pitchFamily="34" charset="0"/>
              <a:buChar char="•"/>
            </a:pPr>
            <a:r>
              <a:rPr lang="en-US" dirty="0"/>
              <a:t>Organization is efficient if any query returns all rows and order of access is not important. (Select *from product)</a:t>
            </a:r>
          </a:p>
          <a:p>
            <a:pPr marL="285750" indent="-285750">
              <a:buFont typeface="Arial" panose="020B0604020202020204" pitchFamily="34" charset="0"/>
              <a:buChar char="•"/>
            </a:pPr>
            <a:r>
              <a:rPr lang="en-US" dirty="0"/>
              <a:t>Organization is inefficient if a unique row is requested. (Select * from product where PID=‘P101’)</a:t>
            </a:r>
          </a:p>
          <a:p>
            <a:pPr marL="285750" indent="-285750">
              <a:buFont typeface="Arial" panose="020B0604020202020204" pitchFamily="34" charset="0"/>
              <a:buChar char="•"/>
            </a:pPr>
            <a:r>
              <a:rPr lang="en-US" dirty="0"/>
              <a:t>Organization is inefficient if subset of rows is requested. All F pages are to be read. (Select * from product where price &lt;=500 and &gt;=1500)</a:t>
            </a:r>
            <a:endParaRPr lang="en-US" dirty="0">
              <a:latin typeface="Arial" panose="020B0604020202020204" pitchFamily="34" charset="0"/>
            </a:endParaRPr>
          </a:p>
          <a:p>
            <a:pPr marL="285750" indent="-285750">
              <a:buFont typeface="Arial" panose="020B0604020202020204" pitchFamily="34" charset="0"/>
              <a:buChar char="•"/>
            </a:pPr>
            <a:endParaRPr lang="en-US" dirty="0"/>
          </a:p>
        </p:txBody>
      </p:sp>
      <p:graphicFrame>
        <p:nvGraphicFramePr>
          <p:cNvPr id="5" name="Table 5">
            <a:extLst>
              <a:ext uri="{FF2B5EF4-FFF2-40B4-BE49-F238E27FC236}">
                <a16:creationId xmlns:a16="http://schemas.microsoft.com/office/drawing/2014/main" id="{AF60ED02-2A84-EE4B-893D-D689AD673DDD}"/>
              </a:ext>
            </a:extLst>
          </p:cNvPr>
          <p:cNvGraphicFramePr>
            <a:graphicFrameLocks noGrp="1"/>
          </p:cNvGraphicFramePr>
          <p:nvPr>
            <p:extLst>
              <p:ext uri="{D42A27DB-BD31-4B8C-83A1-F6EECF244321}">
                <p14:modId xmlns:p14="http://schemas.microsoft.com/office/powerpoint/2010/main" val="3506617288"/>
              </p:ext>
            </p:extLst>
          </p:nvPr>
        </p:nvGraphicFramePr>
        <p:xfrm>
          <a:off x="4105507" y="1813595"/>
          <a:ext cx="2909570" cy="1673806"/>
        </p:xfrm>
        <a:graphic>
          <a:graphicData uri="http://schemas.openxmlformats.org/drawingml/2006/table">
            <a:tbl>
              <a:tblPr firstRow="1" bandRow="1">
                <a:tableStyleId>{616DA210-FB5B-4158-B5E0-FEB733F419BA}</a:tableStyleId>
              </a:tblPr>
              <a:tblGrid>
                <a:gridCol w="532130">
                  <a:extLst>
                    <a:ext uri="{9D8B030D-6E8A-4147-A177-3AD203B41FA5}">
                      <a16:colId xmlns:a16="http://schemas.microsoft.com/office/drawing/2014/main" val="1668628308"/>
                    </a:ext>
                  </a:extLst>
                </a:gridCol>
                <a:gridCol w="1188720">
                  <a:extLst>
                    <a:ext uri="{9D8B030D-6E8A-4147-A177-3AD203B41FA5}">
                      <a16:colId xmlns:a16="http://schemas.microsoft.com/office/drawing/2014/main" val="790537881"/>
                    </a:ext>
                  </a:extLst>
                </a:gridCol>
                <a:gridCol w="1188720">
                  <a:extLst>
                    <a:ext uri="{9D8B030D-6E8A-4147-A177-3AD203B41FA5}">
                      <a16:colId xmlns:a16="http://schemas.microsoft.com/office/drawing/2014/main" val="3231527948"/>
                    </a:ext>
                  </a:extLst>
                </a:gridCol>
              </a:tblGrid>
              <a:tr h="273429">
                <a:tc>
                  <a:txBody>
                    <a:bodyPr/>
                    <a:lstStyle/>
                    <a:p>
                      <a:pPr algn="ctr"/>
                      <a:r>
                        <a:rPr lang="en-US" sz="1200" dirty="0"/>
                        <a:t>P001</a:t>
                      </a:r>
                    </a:p>
                  </a:txBody>
                  <a:tcPr anchor="ctr"/>
                </a:tc>
                <a:tc>
                  <a:txBody>
                    <a:bodyPr/>
                    <a:lstStyle/>
                    <a:p>
                      <a:pPr algn="ctr"/>
                      <a:r>
                        <a:rPr lang="en-US" sz="1200" dirty="0"/>
                        <a:t>Prod1</a:t>
                      </a:r>
                    </a:p>
                  </a:txBody>
                  <a:tcPr anchor="ctr"/>
                </a:tc>
                <a:tc>
                  <a:txBody>
                    <a:bodyPr/>
                    <a:lstStyle/>
                    <a:p>
                      <a:pPr algn="ctr"/>
                      <a:r>
                        <a:rPr lang="en-US" sz="1200" dirty="0"/>
                        <a:t>500</a:t>
                      </a:r>
                    </a:p>
                  </a:txBody>
                  <a:tcPr/>
                </a:tc>
                <a:extLst>
                  <a:ext uri="{0D108BD9-81ED-4DB2-BD59-A6C34878D82A}">
                    <a16:rowId xmlns:a16="http://schemas.microsoft.com/office/drawing/2014/main" val="999024173"/>
                  </a:ext>
                </a:extLst>
              </a:tr>
              <a:tr h="273429">
                <a:tc>
                  <a:txBody>
                    <a:bodyPr/>
                    <a:lstStyle/>
                    <a:p>
                      <a:pPr algn="ctr"/>
                      <a:r>
                        <a:rPr lang="en-US" sz="1200" dirty="0"/>
                        <a:t>P005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Prod5</a:t>
                      </a:r>
                    </a:p>
                  </a:txBody>
                  <a:tcPr anchor="ctr"/>
                </a:tc>
                <a:tc>
                  <a:txBody>
                    <a:bodyPr/>
                    <a:lstStyle/>
                    <a:p>
                      <a:pPr algn="ctr"/>
                      <a:r>
                        <a:rPr lang="en-US" sz="1200" dirty="0"/>
                        <a:t>600</a:t>
                      </a:r>
                    </a:p>
                  </a:txBody>
                  <a:tcPr/>
                </a:tc>
                <a:extLst>
                  <a:ext uri="{0D108BD9-81ED-4DB2-BD59-A6C34878D82A}">
                    <a16:rowId xmlns:a16="http://schemas.microsoft.com/office/drawing/2014/main" val="3909587581"/>
                  </a:ext>
                </a:extLst>
              </a:tr>
              <a:tr h="273429">
                <a:tc>
                  <a:txBody>
                    <a:bodyPr/>
                    <a:lstStyle/>
                    <a:p>
                      <a:pPr algn="ctr"/>
                      <a:r>
                        <a:rPr lang="en-US" sz="1200" dirty="0"/>
                        <a:t>P004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Prod4</a:t>
                      </a:r>
                    </a:p>
                  </a:txBody>
                  <a:tcPr anchor="ctr"/>
                </a:tc>
                <a:tc>
                  <a:txBody>
                    <a:bodyPr/>
                    <a:lstStyle/>
                    <a:p>
                      <a:pPr algn="ctr"/>
                      <a:r>
                        <a:rPr lang="en-US" sz="1200" dirty="0"/>
                        <a:t>570</a:t>
                      </a:r>
                    </a:p>
                  </a:txBody>
                  <a:tcPr/>
                </a:tc>
                <a:extLst>
                  <a:ext uri="{0D108BD9-81ED-4DB2-BD59-A6C34878D82A}">
                    <a16:rowId xmlns:a16="http://schemas.microsoft.com/office/drawing/2014/main" val="3153233476"/>
                  </a:ext>
                </a:extLst>
              </a:tr>
              <a:tr h="288263">
                <a:tc>
                  <a:txBody>
                    <a:bodyPr/>
                    <a:lstStyle/>
                    <a:p>
                      <a:pPr algn="ctr"/>
                      <a:r>
                        <a:rPr lang="en-US" sz="1200" dirty="0"/>
                        <a:t>P010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Prod10</a:t>
                      </a:r>
                    </a:p>
                  </a:txBody>
                  <a:tcPr anchor="ctr"/>
                </a:tc>
                <a:tc>
                  <a:txBody>
                    <a:bodyPr/>
                    <a:lstStyle/>
                    <a:p>
                      <a:pPr algn="ctr"/>
                      <a:r>
                        <a:rPr lang="en-US" sz="1200" dirty="0"/>
                        <a:t>650</a:t>
                      </a:r>
                    </a:p>
                  </a:txBody>
                  <a:tcPr/>
                </a:tc>
                <a:extLst>
                  <a:ext uri="{0D108BD9-81ED-4DB2-BD59-A6C34878D82A}">
                    <a16:rowId xmlns:a16="http://schemas.microsoft.com/office/drawing/2014/main" val="1155316115"/>
                  </a:ext>
                </a:extLst>
              </a:tr>
              <a:tr h="288263">
                <a:tc>
                  <a:txBody>
                    <a:bodyPr/>
                    <a:lstStyle/>
                    <a:p>
                      <a:pPr algn="ctr"/>
                      <a:r>
                        <a:rPr lang="en-US" sz="1200" dirty="0"/>
                        <a:t>P009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Prod 9</a:t>
                      </a:r>
                    </a:p>
                  </a:txBody>
                  <a:tcPr anchor="ctr"/>
                </a:tc>
                <a:tc>
                  <a:txBody>
                    <a:bodyPr/>
                    <a:lstStyle/>
                    <a:p>
                      <a:pPr algn="ctr"/>
                      <a:r>
                        <a:rPr lang="en-US" sz="1200" dirty="0"/>
                        <a:t>780</a:t>
                      </a:r>
                    </a:p>
                  </a:txBody>
                  <a:tcPr/>
                </a:tc>
                <a:extLst>
                  <a:ext uri="{0D108BD9-81ED-4DB2-BD59-A6C34878D82A}">
                    <a16:rowId xmlns:a16="http://schemas.microsoft.com/office/drawing/2014/main" val="3362816558"/>
                  </a:ext>
                </a:extLst>
              </a:tr>
              <a:tr h="273429">
                <a:tc>
                  <a:txBody>
                    <a:bodyPr/>
                    <a:lstStyle/>
                    <a:p>
                      <a:pPr algn="ctr"/>
                      <a:r>
                        <a:rPr lang="en-US" sz="1200" dirty="0"/>
                        <a:t>P008</a:t>
                      </a:r>
                    </a:p>
                  </a:txBody>
                  <a:tcPr/>
                </a:tc>
                <a:tc>
                  <a:txBody>
                    <a:bodyPr/>
                    <a:lstStyle/>
                    <a:p>
                      <a:pPr algn="ctr"/>
                      <a:r>
                        <a:rPr lang="en-US" sz="1200" dirty="0"/>
                        <a:t>Prod 8</a:t>
                      </a:r>
                    </a:p>
                  </a:txBody>
                  <a:tcPr/>
                </a:tc>
                <a:tc>
                  <a:txBody>
                    <a:bodyPr/>
                    <a:lstStyle/>
                    <a:p>
                      <a:pPr algn="ctr"/>
                      <a:r>
                        <a:rPr lang="en-US" sz="1200" dirty="0"/>
                        <a:t>450</a:t>
                      </a:r>
                    </a:p>
                  </a:txBody>
                  <a:tcPr/>
                </a:tc>
                <a:extLst>
                  <a:ext uri="{0D108BD9-81ED-4DB2-BD59-A6C34878D82A}">
                    <a16:rowId xmlns:a16="http://schemas.microsoft.com/office/drawing/2014/main" val="3098268"/>
                  </a:ext>
                </a:extLst>
              </a:tr>
            </a:tbl>
          </a:graphicData>
        </a:graphic>
      </p:graphicFrame>
      <p:graphicFrame>
        <p:nvGraphicFramePr>
          <p:cNvPr id="6" name="Table 5">
            <a:extLst>
              <a:ext uri="{FF2B5EF4-FFF2-40B4-BE49-F238E27FC236}">
                <a16:creationId xmlns:a16="http://schemas.microsoft.com/office/drawing/2014/main" id="{AC17B428-C74C-F8F5-93A5-BDA431AF2172}"/>
              </a:ext>
            </a:extLst>
          </p:cNvPr>
          <p:cNvGraphicFramePr>
            <a:graphicFrameLocks noGrp="1"/>
          </p:cNvGraphicFramePr>
          <p:nvPr>
            <p:extLst>
              <p:ext uri="{D42A27DB-BD31-4B8C-83A1-F6EECF244321}">
                <p14:modId xmlns:p14="http://schemas.microsoft.com/office/powerpoint/2010/main" val="1136535509"/>
              </p:ext>
            </p:extLst>
          </p:nvPr>
        </p:nvGraphicFramePr>
        <p:xfrm>
          <a:off x="3777212" y="4025035"/>
          <a:ext cx="3566160" cy="1673806"/>
        </p:xfrm>
        <a:graphic>
          <a:graphicData uri="http://schemas.openxmlformats.org/drawingml/2006/table">
            <a:tbl>
              <a:tblPr firstRow="1" bandRow="1">
                <a:tableStyleId>{616DA210-FB5B-4158-B5E0-FEB733F419BA}</a:tableStyleId>
              </a:tblPr>
              <a:tblGrid>
                <a:gridCol w="1188720">
                  <a:extLst>
                    <a:ext uri="{9D8B030D-6E8A-4147-A177-3AD203B41FA5}">
                      <a16:colId xmlns:a16="http://schemas.microsoft.com/office/drawing/2014/main" val="1668628308"/>
                    </a:ext>
                  </a:extLst>
                </a:gridCol>
                <a:gridCol w="1188720">
                  <a:extLst>
                    <a:ext uri="{9D8B030D-6E8A-4147-A177-3AD203B41FA5}">
                      <a16:colId xmlns:a16="http://schemas.microsoft.com/office/drawing/2014/main" val="790537881"/>
                    </a:ext>
                  </a:extLst>
                </a:gridCol>
                <a:gridCol w="1188720">
                  <a:extLst>
                    <a:ext uri="{9D8B030D-6E8A-4147-A177-3AD203B41FA5}">
                      <a16:colId xmlns:a16="http://schemas.microsoft.com/office/drawing/2014/main" val="3231527948"/>
                    </a:ext>
                  </a:extLst>
                </a:gridCol>
              </a:tblGrid>
              <a:tr h="273429">
                <a:tc>
                  <a:txBody>
                    <a:bodyPr/>
                    <a:lstStyle/>
                    <a:p>
                      <a:pPr algn="ctr"/>
                      <a:r>
                        <a:rPr lang="en-US" sz="1200" dirty="0"/>
                        <a:t>P002</a:t>
                      </a:r>
                    </a:p>
                  </a:txBody>
                  <a:tcPr anchor="ctr"/>
                </a:tc>
                <a:tc>
                  <a:txBody>
                    <a:bodyPr/>
                    <a:lstStyle/>
                    <a:p>
                      <a:pPr algn="ctr"/>
                      <a:r>
                        <a:rPr lang="en-US" sz="1200" dirty="0"/>
                        <a:t>Prod2</a:t>
                      </a:r>
                    </a:p>
                  </a:txBody>
                  <a:tcPr anchor="ctr"/>
                </a:tc>
                <a:tc>
                  <a:txBody>
                    <a:bodyPr/>
                    <a:lstStyle/>
                    <a:p>
                      <a:pPr algn="ctr"/>
                      <a:r>
                        <a:rPr lang="en-US" sz="1200" dirty="0"/>
                        <a:t>800</a:t>
                      </a:r>
                    </a:p>
                  </a:txBody>
                  <a:tcPr/>
                </a:tc>
                <a:extLst>
                  <a:ext uri="{0D108BD9-81ED-4DB2-BD59-A6C34878D82A}">
                    <a16:rowId xmlns:a16="http://schemas.microsoft.com/office/drawing/2014/main" val="999024173"/>
                  </a:ext>
                </a:extLst>
              </a:tr>
              <a:tr h="273429">
                <a:tc>
                  <a:txBody>
                    <a:bodyPr/>
                    <a:lstStyle/>
                    <a:p>
                      <a:pPr algn="ctr"/>
                      <a:r>
                        <a:rPr lang="en-US" sz="1200" dirty="0"/>
                        <a:t>P011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Prod11</a:t>
                      </a:r>
                    </a:p>
                  </a:txBody>
                  <a:tcPr anchor="ctr"/>
                </a:tc>
                <a:tc>
                  <a:txBody>
                    <a:bodyPr/>
                    <a:lstStyle/>
                    <a:p>
                      <a:pPr algn="ctr"/>
                      <a:r>
                        <a:rPr lang="en-US" sz="1200" dirty="0"/>
                        <a:t>1600</a:t>
                      </a:r>
                    </a:p>
                  </a:txBody>
                  <a:tcPr/>
                </a:tc>
                <a:extLst>
                  <a:ext uri="{0D108BD9-81ED-4DB2-BD59-A6C34878D82A}">
                    <a16:rowId xmlns:a16="http://schemas.microsoft.com/office/drawing/2014/main" val="3909587581"/>
                  </a:ext>
                </a:extLst>
              </a:tr>
              <a:tr h="273429">
                <a:tc>
                  <a:txBody>
                    <a:bodyPr/>
                    <a:lstStyle/>
                    <a:p>
                      <a:pPr algn="ctr"/>
                      <a:endParaRPr 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anchor="ctr"/>
                </a:tc>
                <a:tc>
                  <a:txBody>
                    <a:bodyPr/>
                    <a:lstStyle/>
                    <a:p>
                      <a:pPr algn="ctr"/>
                      <a:endParaRPr lang="en-US" sz="1200" dirty="0"/>
                    </a:p>
                  </a:txBody>
                  <a:tcPr/>
                </a:tc>
                <a:extLst>
                  <a:ext uri="{0D108BD9-81ED-4DB2-BD59-A6C34878D82A}">
                    <a16:rowId xmlns:a16="http://schemas.microsoft.com/office/drawing/2014/main" val="3153233476"/>
                  </a:ext>
                </a:extLst>
              </a:tr>
              <a:tr h="288263">
                <a:tc>
                  <a:txBody>
                    <a:bodyPr/>
                    <a:lstStyle/>
                    <a:p>
                      <a:pPr algn="ctr"/>
                      <a:r>
                        <a:rPr lang="en-US" sz="1200" dirty="0"/>
                        <a:t>P003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Prod3</a:t>
                      </a:r>
                    </a:p>
                  </a:txBody>
                  <a:tcPr anchor="ctr"/>
                </a:tc>
                <a:tc>
                  <a:txBody>
                    <a:bodyPr/>
                    <a:lstStyle/>
                    <a:p>
                      <a:pPr algn="ctr"/>
                      <a:r>
                        <a:rPr lang="en-US" sz="1200" dirty="0"/>
                        <a:t>400</a:t>
                      </a:r>
                    </a:p>
                  </a:txBody>
                  <a:tcPr/>
                </a:tc>
                <a:extLst>
                  <a:ext uri="{0D108BD9-81ED-4DB2-BD59-A6C34878D82A}">
                    <a16:rowId xmlns:a16="http://schemas.microsoft.com/office/drawing/2014/main" val="1155316115"/>
                  </a:ext>
                </a:extLst>
              </a:tr>
              <a:tr h="288263">
                <a:tc>
                  <a:txBody>
                    <a:bodyPr/>
                    <a:lstStyle/>
                    <a:p>
                      <a:pPr algn="ctr"/>
                      <a:r>
                        <a:rPr lang="en-US" sz="1200" dirty="0"/>
                        <a:t>P006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Prod 6</a:t>
                      </a:r>
                    </a:p>
                  </a:txBody>
                  <a:tcPr anchor="ctr"/>
                </a:tc>
                <a:tc>
                  <a:txBody>
                    <a:bodyPr/>
                    <a:lstStyle/>
                    <a:p>
                      <a:pPr algn="ctr"/>
                      <a:r>
                        <a:rPr lang="en-US" sz="1200" dirty="0"/>
                        <a:t>870</a:t>
                      </a:r>
                    </a:p>
                  </a:txBody>
                  <a:tcPr/>
                </a:tc>
                <a:extLst>
                  <a:ext uri="{0D108BD9-81ED-4DB2-BD59-A6C34878D82A}">
                    <a16:rowId xmlns:a16="http://schemas.microsoft.com/office/drawing/2014/main" val="3362816558"/>
                  </a:ext>
                </a:extLst>
              </a:tr>
              <a:tr h="273429">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extLst>
                  <a:ext uri="{0D108BD9-81ED-4DB2-BD59-A6C34878D82A}">
                    <a16:rowId xmlns:a16="http://schemas.microsoft.com/office/drawing/2014/main" val="3098268"/>
                  </a:ext>
                </a:extLst>
              </a:tr>
            </a:tbl>
          </a:graphicData>
        </a:graphic>
      </p:graphicFrame>
      <p:sp>
        <p:nvSpPr>
          <p:cNvPr id="10" name="TextBox 9">
            <a:extLst>
              <a:ext uri="{FF2B5EF4-FFF2-40B4-BE49-F238E27FC236}">
                <a16:creationId xmlns:a16="http://schemas.microsoft.com/office/drawing/2014/main" id="{ACCBFA87-D64C-B034-EE78-935328CDA1A5}"/>
              </a:ext>
            </a:extLst>
          </p:cNvPr>
          <p:cNvSpPr txBox="1"/>
          <p:nvPr/>
        </p:nvSpPr>
        <p:spPr>
          <a:xfrm>
            <a:off x="7781574" y="2029231"/>
            <a:ext cx="983673" cy="369332"/>
          </a:xfrm>
          <a:prstGeom prst="rect">
            <a:avLst/>
          </a:prstGeom>
          <a:noFill/>
        </p:spPr>
        <p:txBody>
          <a:bodyPr wrap="square" rtlCol="0">
            <a:spAutoFit/>
          </a:bodyPr>
          <a:lstStyle/>
          <a:p>
            <a:r>
              <a:rPr lang="en-US" dirty="0"/>
              <a:t>Page 0</a:t>
            </a:r>
          </a:p>
        </p:txBody>
      </p:sp>
      <p:sp>
        <p:nvSpPr>
          <p:cNvPr id="11" name="TextBox 10">
            <a:extLst>
              <a:ext uri="{FF2B5EF4-FFF2-40B4-BE49-F238E27FC236}">
                <a16:creationId xmlns:a16="http://schemas.microsoft.com/office/drawing/2014/main" id="{75D7CD49-2B26-9418-BA2B-AC2A5C6F7DEC}"/>
              </a:ext>
            </a:extLst>
          </p:cNvPr>
          <p:cNvSpPr txBox="1"/>
          <p:nvPr/>
        </p:nvSpPr>
        <p:spPr>
          <a:xfrm>
            <a:off x="7587612" y="4481486"/>
            <a:ext cx="983673" cy="369332"/>
          </a:xfrm>
          <a:prstGeom prst="rect">
            <a:avLst/>
          </a:prstGeom>
          <a:noFill/>
        </p:spPr>
        <p:txBody>
          <a:bodyPr wrap="square" rtlCol="0">
            <a:spAutoFit/>
          </a:bodyPr>
          <a:lstStyle/>
          <a:p>
            <a:r>
              <a:rPr lang="en-US" dirty="0"/>
              <a:t>Page 1</a:t>
            </a:r>
          </a:p>
        </p:txBody>
      </p:sp>
      <p:sp>
        <p:nvSpPr>
          <p:cNvPr id="12" name="TextBox 11">
            <a:extLst>
              <a:ext uri="{FF2B5EF4-FFF2-40B4-BE49-F238E27FC236}">
                <a16:creationId xmlns:a16="http://schemas.microsoft.com/office/drawing/2014/main" id="{8F20CC4F-72E4-4968-751C-96256823A081}"/>
              </a:ext>
            </a:extLst>
          </p:cNvPr>
          <p:cNvSpPr txBox="1"/>
          <p:nvPr/>
        </p:nvSpPr>
        <p:spPr>
          <a:xfrm>
            <a:off x="3888447" y="6055004"/>
            <a:ext cx="5449516" cy="369332"/>
          </a:xfrm>
          <a:prstGeom prst="rect">
            <a:avLst/>
          </a:prstGeom>
          <a:noFill/>
        </p:spPr>
        <p:txBody>
          <a:bodyPr wrap="square" rtlCol="0">
            <a:spAutoFit/>
          </a:bodyPr>
          <a:lstStyle/>
          <a:p>
            <a:r>
              <a:rPr lang="en-US" dirty="0"/>
              <a:t>Product details stored in heap file</a:t>
            </a:r>
          </a:p>
        </p:txBody>
      </p:sp>
    </p:spTree>
    <p:extLst>
      <p:ext uri="{BB962C8B-B14F-4D97-AF65-F5344CB8AC3E}">
        <p14:creationId xmlns:p14="http://schemas.microsoft.com/office/powerpoint/2010/main" val="3836822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CFF8A4-4810-4153-4AD0-3B6908F014C2}"/>
              </a:ext>
            </a:extLst>
          </p:cNvPr>
          <p:cNvSpPr txBox="1"/>
          <p:nvPr/>
        </p:nvSpPr>
        <p:spPr>
          <a:xfrm>
            <a:off x="235527" y="515403"/>
            <a:ext cx="11526982" cy="3416320"/>
          </a:xfrm>
          <a:prstGeom prst="rect">
            <a:avLst/>
          </a:prstGeom>
          <a:noFill/>
        </p:spPr>
        <p:txBody>
          <a:bodyPr wrap="square">
            <a:spAutoFit/>
          </a:bodyPr>
          <a:lstStyle/>
          <a:p>
            <a:pPr algn="just"/>
            <a:r>
              <a:rPr lang="en-US" b="1" i="0" dirty="0">
                <a:solidFill>
                  <a:schemeClr val="accent1"/>
                </a:solidFill>
                <a:effectLst/>
                <a:latin typeface="erdana"/>
              </a:rPr>
              <a:t>Pros of Heap file organization</a:t>
            </a:r>
          </a:p>
          <a:p>
            <a:pPr algn="just"/>
            <a:endParaRPr lang="en-US" b="1" i="0" dirty="0">
              <a:solidFill>
                <a:schemeClr val="accent1"/>
              </a:solidFill>
              <a:effectLst/>
              <a:latin typeface="erdana"/>
            </a:endParaRPr>
          </a:p>
          <a:p>
            <a:pPr algn="just">
              <a:buFont typeface="Arial" panose="020B0604020202020204" pitchFamily="34" charset="0"/>
              <a:buChar char="•"/>
            </a:pPr>
            <a:r>
              <a:rPr lang="en-US" b="0" i="0" dirty="0">
                <a:solidFill>
                  <a:srgbClr val="000000"/>
                </a:solidFill>
                <a:effectLst/>
                <a:latin typeface="inter-regular"/>
              </a:rPr>
              <a:t>It is a very good method of file organization for bulk insertion. If there is many data which needs to load into the database at a time, then this method is best suited.</a:t>
            </a:r>
          </a:p>
          <a:p>
            <a:pPr algn="just"/>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In case of a small database, fetching and retrieving of records is faster than the sequential record.</a:t>
            </a:r>
          </a:p>
          <a:p>
            <a:pPr algn="just"/>
            <a:endParaRPr lang="en-US" b="1" i="0" dirty="0">
              <a:solidFill>
                <a:schemeClr val="accent1"/>
              </a:solidFill>
              <a:effectLst/>
              <a:latin typeface="erdana"/>
            </a:endParaRPr>
          </a:p>
          <a:p>
            <a:pPr algn="just"/>
            <a:r>
              <a:rPr lang="en-US" b="1" i="0" dirty="0">
                <a:solidFill>
                  <a:schemeClr val="accent1"/>
                </a:solidFill>
                <a:effectLst/>
                <a:latin typeface="erdana"/>
              </a:rPr>
              <a:t>Cons of Heap file organization</a:t>
            </a:r>
          </a:p>
          <a:p>
            <a:pPr algn="just"/>
            <a:endParaRPr lang="en-US" b="1" i="0" dirty="0">
              <a:solidFill>
                <a:schemeClr val="accent1"/>
              </a:solidFill>
              <a:effectLst/>
              <a:latin typeface="erdana"/>
            </a:endParaRPr>
          </a:p>
          <a:p>
            <a:pPr algn="just">
              <a:buFont typeface="Arial" panose="020B0604020202020204" pitchFamily="34" charset="0"/>
              <a:buChar char="•"/>
            </a:pPr>
            <a:r>
              <a:rPr lang="en-US" b="0" i="0" dirty="0">
                <a:solidFill>
                  <a:srgbClr val="000000"/>
                </a:solidFill>
                <a:effectLst/>
                <a:latin typeface="inter-regular"/>
              </a:rPr>
              <a:t>This method is inefficient for the large database because it takes time to search or modify the record.</a:t>
            </a:r>
          </a:p>
          <a:p>
            <a:pPr algn="just"/>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This method is inefficient for large databases.</a:t>
            </a:r>
          </a:p>
        </p:txBody>
      </p:sp>
    </p:spTree>
    <p:extLst>
      <p:ext uri="{BB962C8B-B14F-4D97-AF65-F5344CB8AC3E}">
        <p14:creationId xmlns:p14="http://schemas.microsoft.com/office/powerpoint/2010/main" val="674858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A0A62B-6366-AE43-2ABD-84D5C1D9AC12}"/>
              </a:ext>
            </a:extLst>
          </p:cNvPr>
          <p:cNvSpPr txBox="1"/>
          <p:nvPr/>
        </p:nvSpPr>
        <p:spPr>
          <a:xfrm>
            <a:off x="249382" y="307170"/>
            <a:ext cx="11693236" cy="1200329"/>
          </a:xfrm>
          <a:prstGeom prst="rect">
            <a:avLst/>
          </a:prstGeom>
          <a:noFill/>
        </p:spPr>
        <p:txBody>
          <a:bodyPr wrap="square">
            <a:spAutoFit/>
          </a:bodyPr>
          <a:lstStyle/>
          <a:p>
            <a:r>
              <a:rPr lang="en-US" b="1" dirty="0">
                <a:solidFill>
                  <a:schemeClr val="accent1"/>
                </a:solidFill>
              </a:rPr>
              <a:t>Hash File Organization</a:t>
            </a:r>
          </a:p>
          <a:p>
            <a:endParaRPr lang="en-US" b="1" dirty="0">
              <a:solidFill>
                <a:schemeClr val="accent1"/>
              </a:solidFill>
            </a:endParaRPr>
          </a:p>
          <a:p>
            <a:r>
              <a:rPr lang="en-US" dirty="0"/>
              <a:t>Hash File Organization uses the computation of hash function on some fields of the records. The hash function's output determines the location of disk block where the records are to be placed.</a:t>
            </a:r>
          </a:p>
        </p:txBody>
      </p:sp>
      <p:pic>
        <p:nvPicPr>
          <p:cNvPr id="4098" name="Picture 2" descr="DBMS Hash File Organization">
            <a:extLst>
              <a:ext uri="{FF2B5EF4-FFF2-40B4-BE49-F238E27FC236}">
                <a16:creationId xmlns:a16="http://schemas.microsoft.com/office/drawing/2014/main" id="{9F494D3D-3FFC-68F7-15AB-65BBC3F4D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150" y="1809750"/>
            <a:ext cx="5219700" cy="3238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5C7F2F1-084C-D028-3E84-540096048401}"/>
              </a:ext>
            </a:extLst>
          </p:cNvPr>
          <p:cNvSpPr txBox="1"/>
          <p:nvPr/>
        </p:nvSpPr>
        <p:spPr>
          <a:xfrm>
            <a:off x="438150" y="5350501"/>
            <a:ext cx="11504468" cy="1200329"/>
          </a:xfrm>
          <a:prstGeom prst="rect">
            <a:avLst/>
          </a:prstGeom>
          <a:noFill/>
        </p:spPr>
        <p:txBody>
          <a:bodyPr wrap="square">
            <a:spAutoFit/>
          </a:bodyPr>
          <a:lstStyle/>
          <a:p>
            <a:r>
              <a:rPr lang="en-US" b="1" i="0" dirty="0">
                <a:solidFill>
                  <a:srgbClr val="333333"/>
                </a:solidFill>
                <a:effectLst/>
                <a:latin typeface="inter-regular"/>
              </a:rPr>
              <a:t>Retrieving a record:</a:t>
            </a:r>
          </a:p>
          <a:p>
            <a:endParaRPr lang="en-US" b="1" dirty="0">
              <a:solidFill>
                <a:srgbClr val="333333"/>
              </a:solidFill>
              <a:latin typeface="inter-regular"/>
            </a:endParaRPr>
          </a:p>
          <a:p>
            <a:r>
              <a:rPr lang="en-US" b="0" i="0" dirty="0">
                <a:solidFill>
                  <a:srgbClr val="333333"/>
                </a:solidFill>
                <a:effectLst/>
                <a:latin typeface="inter-regular"/>
              </a:rPr>
              <a:t>When a record must be received using the hash key columns, then the address is generated, and the whole record is retrieved using that address</a:t>
            </a:r>
            <a:endParaRPr lang="en-US" dirty="0"/>
          </a:p>
        </p:txBody>
      </p:sp>
    </p:spTree>
    <p:extLst>
      <p:ext uri="{BB962C8B-B14F-4D97-AF65-F5344CB8AC3E}">
        <p14:creationId xmlns:p14="http://schemas.microsoft.com/office/powerpoint/2010/main" val="3131559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DC0C4B-EFD2-4D78-3A5A-03001A18EF26}"/>
              </a:ext>
            </a:extLst>
          </p:cNvPr>
          <p:cNvSpPr txBox="1"/>
          <p:nvPr/>
        </p:nvSpPr>
        <p:spPr>
          <a:xfrm>
            <a:off x="318653" y="612062"/>
            <a:ext cx="11596255" cy="1200329"/>
          </a:xfrm>
          <a:prstGeom prst="rect">
            <a:avLst/>
          </a:prstGeom>
          <a:noFill/>
        </p:spPr>
        <p:txBody>
          <a:bodyPr wrap="square">
            <a:spAutoFit/>
          </a:bodyPr>
          <a:lstStyle/>
          <a:p>
            <a:r>
              <a:rPr lang="en-US" b="1" dirty="0"/>
              <a:t>Inserting, Updating and deleting records:</a:t>
            </a:r>
          </a:p>
          <a:p>
            <a:endParaRPr lang="en-US" dirty="0"/>
          </a:p>
          <a:p>
            <a:r>
              <a:rPr lang="en-US" dirty="0"/>
              <a:t>When a new record must be inserted, then the address is generated using the hash key and record is directly inserted. The same process is applied in the case of delete and update.</a:t>
            </a:r>
          </a:p>
        </p:txBody>
      </p:sp>
      <p:sp>
        <p:nvSpPr>
          <p:cNvPr id="5" name="TextBox 4">
            <a:extLst>
              <a:ext uri="{FF2B5EF4-FFF2-40B4-BE49-F238E27FC236}">
                <a16:creationId xmlns:a16="http://schemas.microsoft.com/office/drawing/2014/main" id="{5270AEBD-F0B4-276C-2712-7434C17F4076}"/>
              </a:ext>
            </a:extLst>
          </p:cNvPr>
          <p:cNvSpPr txBox="1"/>
          <p:nvPr/>
        </p:nvSpPr>
        <p:spPr>
          <a:xfrm>
            <a:off x="429491" y="2025226"/>
            <a:ext cx="11319164" cy="646331"/>
          </a:xfrm>
          <a:prstGeom prst="rect">
            <a:avLst/>
          </a:prstGeom>
          <a:noFill/>
        </p:spPr>
        <p:txBody>
          <a:bodyPr wrap="square">
            <a:spAutoFit/>
          </a:bodyPr>
          <a:lstStyle/>
          <a:p>
            <a:r>
              <a:rPr lang="en-US" b="1" i="0" dirty="0">
                <a:solidFill>
                  <a:schemeClr val="accent2"/>
                </a:solidFill>
                <a:effectLst/>
                <a:latin typeface="inter-regular"/>
              </a:rPr>
              <a:t>In this method, there is no effort for searching and sorting the entire file. In this method, each record will be stored randomly in the memory.</a:t>
            </a:r>
            <a:endParaRPr lang="en-US" b="1" dirty="0">
              <a:solidFill>
                <a:schemeClr val="accent2"/>
              </a:solidFill>
            </a:endParaRPr>
          </a:p>
        </p:txBody>
      </p:sp>
      <p:pic>
        <p:nvPicPr>
          <p:cNvPr id="5122" name="Picture 2" descr="DBMS Hash File Organization">
            <a:extLst>
              <a:ext uri="{FF2B5EF4-FFF2-40B4-BE49-F238E27FC236}">
                <a16:creationId xmlns:a16="http://schemas.microsoft.com/office/drawing/2014/main" id="{BCCA86F9-AE15-FEF9-BC2E-5E3E5A066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273" y="2710567"/>
            <a:ext cx="5943600"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697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79EF1F-5DD4-DC78-56A9-F0CA9F8DA724}"/>
              </a:ext>
            </a:extLst>
          </p:cNvPr>
          <p:cNvSpPr txBox="1"/>
          <p:nvPr/>
        </p:nvSpPr>
        <p:spPr>
          <a:xfrm>
            <a:off x="346364" y="348734"/>
            <a:ext cx="6096000" cy="369332"/>
          </a:xfrm>
          <a:prstGeom prst="rect">
            <a:avLst/>
          </a:prstGeom>
          <a:noFill/>
        </p:spPr>
        <p:txBody>
          <a:bodyPr wrap="square">
            <a:spAutoFit/>
          </a:bodyPr>
          <a:lstStyle/>
          <a:p>
            <a:r>
              <a:rPr lang="en-US" b="1" dirty="0"/>
              <a:t>B+ File Organization</a:t>
            </a:r>
          </a:p>
        </p:txBody>
      </p:sp>
      <p:sp>
        <p:nvSpPr>
          <p:cNvPr id="5" name="TextBox 4">
            <a:extLst>
              <a:ext uri="{FF2B5EF4-FFF2-40B4-BE49-F238E27FC236}">
                <a16:creationId xmlns:a16="http://schemas.microsoft.com/office/drawing/2014/main" id="{E450DD1C-593C-56F7-8984-F5C099777913}"/>
              </a:ext>
            </a:extLst>
          </p:cNvPr>
          <p:cNvSpPr txBox="1"/>
          <p:nvPr/>
        </p:nvSpPr>
        <p:spPr>
          <a:xfrm>
            <a:off x="207818" y="1120676"/>
            <a:ext cx="11734799" cy="2308324"/>
          </a:xfrm>
          <a:prstGeom prst="rect">
            <a:avLst/>
          </a:prstGeom>
          <a:noFill/>
        </p:spPr>
        <p:txBody>
          <a:bodyPr wrap="square">
            <a:spAutoFit/>
          </a:bodyPr>
          <a:lstStyle/>
          <a:p>
            <a:pPr algn="just">
              <a:buFont typeface="Arial" panose="020B0604020202020204" pitchFamily="34" charset="0"/>
              <a:buChar char="•"/>
            </a:pPr>
            <a:r>
              <a:rPr lang="en-US" b="0" i="0" dirty="0">
                <a:solidFill>
                  <a:srgbClr val="000000"/>
                </a:solidFill>
                <a:effectLst/>
                <a:latin typeface="inter-regular"/>
              </a:rPr>
              <a:t>B+ tree file organization is the advanced method of an indexed sequential access method. It uses a tree-like structure to store records in File.</a:t>
            </a:r>
          </a:p>
          <a:p>
            <a:pPr algn="just"/>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It uses the same concept of key-index where the primary key is used to sort the records. For each primary key, the value of the index is generated and mapped with the record.</a:t>
            </a:r>
          </a:p>
          <a:p>
            <a:pPr algn="just"/>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The B+ tree is like a binary search tree (BST), but it can have more than two children. In this method, all the records are stored only at the leaf node. Intermediate nodes act as a pointer to the leaf nodes. They do not contain any records.</a:t>
            </a:r>
          </a:p>
        </p:txBody>
      </p:sp>
      <p:pic>
        <p:nvPicPr>
          <p:cNvPr id="6146" name="Picture 2" descr="DBMS B+ File Organization">
            <a:extLst>
              <a:ext uri="{FF2B5EF4-FFF2-40B4-BE49-F238E27FC236}">
                <a16:creationId xmlns:a16="http://schemas.microsoft.com/office/drawing/2014/main" id="{5E84FB3D-83A6-5A0F-0563-635E16B00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4364" y="4013716"/>
            <a:ext cx="59436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819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774A3E-34EE-1C30-0D46-CE8DF96E04E0}"/>
              </a:ext>
            </a:extLst>
          </p:cNvPr>
          <p:cNvSpPr txBox="1"/>
          <p:nvPr/>
        </p:nvSpPr>
        <p:spPr>
          <a:xfrm>
            <a:off x="235527" y="584767"/>
            <a:ext cx="11720945" cy="3650358"/>
          </a:xfrm>
          <a:prstGeom prst="rect">
            <a:avLst/>
          </a:prstGeom>
          <a:noFill/>
        </p:spPr>
        <p:txBody>
          <a:bodyPr wrap="square">
            <a:spAutoFit/>
          </a:bodyPr>
          <a:lstStyle/>
          <a:p>
            <a:pPr algn="just"/>
            <a:r>
              <a:rPr lang="en-US" b="1" i="0" dirty="0">
                <a:solidFill>
                  <a:schemeClr val="accent1"/>
                </a:solidFill>
                <a:effectLst/>
                <a:latin typeface="erdana"/>
              </a:rPr>
              <a:t>Pros of B+ tree file organization</a:t>
            </a:r>
          </a:p>
          <a:p>
            <a:pPr algn="just">
              <a:lnSpc>
                <a:spcPct val="150000"/>
              </a:lnSpc>
              <a:buFont typeface="Arial" panose="020B0604020202020204" pitchFamily="34" charset="0"/>
              <a:buChar char="•"/>
            </a:pPr>
            <a:r>
              <a:rPr lang="en-US" b="0" i="0" dirty="0">
                <a:solidFill>
                  <a:srgbClr val="000000"/>
                </a:solidFill>
                <a:effectLst/>
                <a:latin typeface="inter-regular"/>
              </a:rPr>
              <a:t>In this method, searching becomes very easy as all the records are stored only in the leaf nodes and sorted the sequential linked list.</a:t>
            </a:r>
          </a:p>
          <a:p>
            <a:pPr algn="just">
              <a:lnSpc>
                <a:spcPct val="150000"/>
              </a:lnSpc>
              <a:buFont typeface="Arial" panose="020B0604020202020204" pitchFamily="34" charset="0"/>
              <a:buChar char="•"/>
            </a:pPr>
            <a:r>
              <a:rPr lang="en-US" b="0" i="0" dirty="0">
                <a:solidFill>
                  <a:srgbClr val="000000"/>
                </a:solidFill>
                <a:effectLst/>
                <a:latin typeface="inter-regular"/>
              </a:rPr>
              <a:t>Traversing through the tree structure is easier and faster.</a:t>
            </a:r>
          </a:p>
          <a:p>
            <a:pPr algn="just">
              <a:lnSpc>
                <a:spcPct val="150000"/>
              </a:lnSpc>
              <a:buFont typeface="Arial" panose="020B0604020202020204" pitchFamily="34" charset="0"/>
              <a:buChar char="•"/>
            </a:pPr>
            <a:r>
              <a:rPr lang="en-US" b="0" i="0" dirty="0">
                <a:solidFill>
                  <a:srgbClr val="000000"/>
                </a:solidFill>
                <a:effectLst/>
                <a:latin typeface="inter-regular"/>
              </a:rPr>
              <a:t>The size of the B+ tree has no restrictions, so the number of records can increase or decrease and the B+ tree structure can also grow or shrink.</a:t>
            </a:r>
          </a:p>
          <a:p>
            <a:pPr algn="just">
              <a:lnSpc>
                <a:spcPct val="150000"/>
              </a:lnSpc>
              <a:buFont typeface="Arial" panose="020B0604020202020204" pitchFamily="34" charset="0"/>
              <a:buChar char="•"/>
            </a:pPr>
            <a:r>
              <a:rPr lang="en-US" b="0" i="0" dirty="0">
                <a:solidFill>
                  <a:srgbClr val="000000"/>
                </a:solidFill>
                <a:effectLst/>
                <a:latin typeface="inter-regular"/>
              </a:rPr>
              <a:t>It is a balanced tree structure, and any insert/update/delete does not affect the performance of tree.</a:t>
            </a:r>
          </a:p>
          <a:p>
            <a:pPr algn="just">
              <a:lnSpc>
                <a:spcPct val="150000"/>
              </a:lnSpc>
            </a:pPr>
            <a:r>
              <a:rPr lang="en-US" b="1" i="0" dirty="0">
                <a:solidFill>
                  <a:schemeClr val="accent1"/>
                </a:solidFill>
                <a:effectLst/>
                <a:latin typeface="erdana"/>
              </a:rPr>
              <a:t>Cons of B+ tree file organization</a:t>
            </a:r>
          </a:p>
          <a:p>
            <a:pPr algn="just">
              <a:lnSpc>
                <a:spcPct val="150000"/>
              </a:lnSpc>
              <a:buFont typeface="Arial" panose="020B0604020202020204" pitchFamily="34" charset="0"/>
              <a:buChar char="•"/>
            </a:pPr>
            <a:r>
              <a:rPr lang="en-US" b="0" i="0" dirty="0">
                <a:solidFill>
                  <a:srgbClr val="000000"/>
                </a:solidFill>
                <a:effectLst/>
                <a:latin typeface="inter-regular"/>
              </a:rPr>
              <a:t>This method is inefficient for the static method.</a:t>
            </a:r>
          </a:p>
        </p:txBody>
      </p:sp>
    </p:spTree>
    <p:extLst>
      <p:ext uri="{BB962C8B-B14F-4D97-AF65-F5344CB8AC3E}">
        <p14:creationId xmlns:p14="http://schemas.microsoft.com/office/powerpoint/2010/main" val="2769428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92F127-BF50-B766-DDB6-DE957E859592}"/>
              </a:ext>
            </a:extLst>
          </p:cNvPr>
          <p:cNvSpPr txBox="1"/>
          <p:nvPr/>
        </p:nvSpPr>
        <p:spPr>
          <a:xfrm>
            <a:off x="152399" y="334879"/>
            <a:ext cx="11831783" cy="2308324"/>
          </a:xfrm>
          <a:prstGeom prst="rect">
            <a:avLst/>
          </a:prstGeom>
          <a:noFill/>
        </p:spPr>
        <p:txBody>
          <a:bodyPr wrap="square">
            <a:spAutoFit/>
          </a:bodyPr>
          <a:lstStyle/>
          <a:p>
            <a:r>
              <a:rPr lang="en-US" b="1" dirty="0">
                <a:solidFill>
                  <a:schemeClr val="accent1"/>
                </a:solidFill>
              </a:rPr>
              <a:t>Indexed sequential access method (ISAM)</a:t>
            </a:r>
          </a:p>
          <a:p>
            <a:endParaRPr lang="en-US" b="1" dirty="0">
              <a:solidFill>
                <a:schemeClr val="accent1"/>
              </a:solidFill>
            </a:endParaRPr>
          </a:p>
          <a:p>
            <a:r>
              <a:rPr lang="en-US" b="0" i="0" dirty="0">
                <a:solidFill>
                  <a:srgbClr val="333333"/>
                </a:solidFill>
                <a:effectLst/>
                <a:latin typeface="inter-regular"/>
              </a:rPr>
              <a:t>ISAM method is an advanced sequential file organization. In this method, records are stored in the file using the primary key.</a:t>
            </a:r>
          </a:p>
          <a:p>
            <a:endParaRPr lang="en-US" dirty="0">
              <a:solidFill>
                <a:srgbClr val="333333"/>
              </a:solidFill>
              <a:latin typeface="inter-regular"/>
            </a:endParaRPr>
          </a:p>
          <a:p>
            <a:r>
              <a:rPr lang="en-US" b="0" i="0" dirty="0">
                <a:solidFill>
                  <a:srgbClr val="333333"/>
                </a:solidFill>
                <a:effectLst/>
                <a:latin typeface="inter-regular"/>
              </a:rPr>
              <a:t> An index value is generated for each primary key and mapped with the record. </a:t>
            </a:r>
          </a:p>
          <a:p>
            <a:endParaRPr lang="en-US" dirty="0">
              <a:solidFill>
                <a:srgbClr val="333333"/>
              </a:solidFill>
              <a:latin typeface="inter-regular"/>
            </a:endParaRPr>
          </a:p>
          <a:p>
            <a:r>
              <a:rPr lang="en-US" b="0" i="0" dirty="0">
                <a:solidFill>
                  <a:srgbClr val="333333"/>
                </a:solidFill>
                <a:effectLst/>
                <a:latin typeface="inter-regular"/>
              </a:rPr>
              <a:t>This index contains the address of the record in the file.</a:t>
            </a:r>
            <a:endParaRPr lang="en-US" b="1" dirty="0">
              <a:solidFill>
                <a:schemeClr val="accent1"/>
              </a:solidFill>
            </a:endParaRPr>
          </a:p>
          <a:p>
            <a:endParaRPr lang="en-US" b="1" dirty="0">
              <a:solidFill>
                <a:schemeClr val="accent1"/>
              </a:solidFill>
            </a:endParaRPr>
          </a:p>
        </p:txBody>
      </p:sp>
      <p:pic>
        <p:nvPicPr>
          <p:cNvPr id="7170" name="Picture 2" descr="DBMS Indexed sequential access method">
            <a:extLst>
              <a:ext uri="{FF2B5EF4-FFF2-40B4-BE49-F238E27FC236}">
                <a16:creationId xmlns:a16="http://schemas.microsoft.com/office/drawing/2014/main" id="{5479E6B5-7F33-4718-ED1F-A6AAE9687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934" y="2495535"/>
            <a:ext cx="5391150" cy="3438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0C182DB-B988-7B75-55EA-66B977DAE35A}"/>
              </a:ext>
            </a:extLst>
          </p:cNvPr>
          <p:cNvSpPr txBox="1"/>
          <p:nvPr/>
        </p:nvSpPr>
        <p:spPr>
          <a:xfrm>
            <a:off x="152399" y="6043044"/>
            <a:ext cx="11831782" cy="646331"/>
          </a:xfrm>
          <a:prstGeom prst="rect">
            <a:avLst/>
          </a:prstGeom>
          <a:noFill/>
        </p:spPr>
        <p:txBody>
          <a:bodyPr wrap="square">
            <a:spAutoFit/>
          </a:bodyPr>
          <a:lstStyle/>
          <a:p>
            <a:r>
              <a:rPr lang="en-US" b="0" i="0" dirty="0">
                <a:solidFill>
                  <a:srgbClr val="333333"/>
                </a:solidFill>
                <a:effectLst/>
                <a:latin typeface="inter-regular"/>
              </a:rPr>
              <a:t>If any record must be retrieved based on its index value, then the address of the data block is fetched, and the record is retrieved from the memory</a:t>
            </a:r>
            <a:endParaRPr lang="en-US" dirty="0"/>
          </a:p>
        </p:txBody>
      </p:sp>
    </p:spTree>
    <p:extLst>
      <p:ext uri="{BB962C8B-B14F-4D97-AF65-F5344CB8AC3E}">
        <p14:creationId xmlns:p14="http://schemas.microsoft.com/office/powerpoint/2010/main" val="770779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1773C5-D60E-E60C-5FD8-74673C946D22}"/>
              </a:ext>
            </a:extLst>
          </p:cNvPr>
          <p:cNvSpPr txBox="1"/>
          <p:nvPr/>
        </p:nvSpPr>
        <p:spPr>
          <a:xfrm>
            <a:off x="193965" y="737443"/>
            <a:ext cx="11402290" cy="5355312"/>
          </a:xfrm>
          <a:prstGeom prst="rect">
            <a:avLst/>
          </a:prstGeom>
          <a:noFill/>
        </p:spPr>
        <p:txBody>
          <a:bodyPr wrap="square">
            <a:spAutoFit/>
          </a:bodyPr>
          <a:lstStyle/>
          <a:p>
            <a:pPr algn="just"/>
            <a:r>
              <a:rPr lang="en-US" b="1" i="0" dirty="0">
                <a:solidFill>
                  <a:schemeClr val="accent1"/>
                </a:solidFill>
                <a:effectLst/>
                <a:latin typeface="erdana"/>
              </a:rPr>
              <a:t>Pros of ISAM:</a:t>
            </a:r>
          </a:p>
          <a:p>
            <a:pPr algn="just"/>
            <a:endParaRPr lang="en-US" b="0" i="0" dirty="0">
              <a:solidFill>
                <a:srgbClr val="610B38"/>
              </a:solidFill>
              <a:effectLst/>
              <a:latin typeface="erdana"/>
            </a:endParaRPr>
          </a:p>
          <a:p>
            <a:pPr algn="just">
              <a:buFont typeface="Arial" panose="020B0604020202020204" pitchFamily="34" charset="0"/>
              <a:buChar char="•"/>
            </a:pPr>
            <a:r>
              <a:rPr lang="en-US" b="0" i="0" dirty="0">
                <a:solidFill>
                  <a:srgbClr val="000000"/>
                </a:solidFill>
                <a:effectLst/>
                <a:latin typeface="inter-regular"/>
              </a:rPr>
              <a:t>In this method, each record has the address of its data block, searching a record in a huge database is quick and easy.</a:t>
            </a:r>
          </a:p>
          <a:p>
            <a:pPr algn="just">
              <a:buFont typeface="Arial" panose="020B0604020202020204" pitchFamily="34" charset="0"/>
              <a:buChar char="•"/>
            </a:pP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This method supports range retrieval and partial retrieval of records. Since the index is based on the primary key values, we can retrieve the data for the given range of value. </a:t>
            </a:r>
          </a:p>
          <a:p>
            <a:pPr algn="just">
              <a:buFont typeface="Arial" panose="020B0604020202020204" pitchFamily="34" charset="0"/>
              <a:buChar char="•"/>
            </a:pPr>
            <a:endParaRPr lang="en-US" dirty="0">
              <a:solidFill>
                <a:srgbClr val="000000"/>
              </a:solidFill>
              <a:latin typeface="inter-regular"/>
            </a:endParaRPr>
          </a:p>
          <a:p>
            <a:pPr algn="just">
              <a:buFont typeface="Arial" panose="020B0604020202020204" pitchFamily="34" charset="0"/>
              <a:buChar char="•"/>
            </a:pPr>
            <a:r>
              <a:rPr lang="en-US" b="0" i="0" dirty="0">
                <a:solidFill>
                  <a:srgbClr val="000000"/>
                </a:solidFill>
                <a:effectLst/>
                <a:latin typeface="inter-regular"/>
              </a:rPr>
              <a:t>In the same way, the partial value can also be easily searched, i.e., the student's name starting with 'JA' can be easily searched.</a:t>
            </a:r>
          </a:p>
          <a:p>
            <a:pPr algn="just"/>
            <a:endParaRPr lang="en-US" b="0" i="0" dirty="0">
              <a:solidFill>
                <a:srgbClr val="000000"/>
              </a:solidFill>
              <a:effectLst/>
              <a:latin typeface="inter-regular"/>
            </a:endParaRPr>
          </a:p>
          <a:p>
            <a:pPr algn="just"/>
            <a:r>
              <a:rPr lang="en-US" b="1" i="0" dirty="0">
                <a:solidFill>
                  <a:schemeClr val="accent1"/>
                </a:solidFill>
                <a:effectLst/>
                <a:latin typeface="erdana"/>
              </a:rPr>
              <a:t>Cons of ISAM</a:t>
            </a:r>
          </a:p>
          <a:p>
            <a:pPr algn="just">
              <a:buFont typeface="Arial" panose="020B0604020202020204" pitchFamily="34" charset="0"/>
              <a:buChar char="•"/>
            </a:pPr>
            <a:r>
              <a:rPr lang="en-US" b="0" i="0" dirty="0">
                <a:solidFill>
                  <a:srgbClr val="000000"/>
                </a:solidFill>
                <a:effectLst/>
                <a:latin typeface="inter-regular"/>
              </a:rPr>
              <a:t>This method requires extra space in the disk to store the index value.</a:t>
            </a:r>
          </a:p>
          <a:p>
            <a:pPr algn="just">
              <a:buFont typeface="Arial" panose="020B0604020202020204" pitchFamily="34" charset="0"/>
              <a:buChar char="•"/>
            </a:pP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When the new records are inserted, then these files must be reconstructed to maintain the sequence.</a:t>
            </a:r>
          </a:p>
          <a:p>
            <a:pPr algn="just">
              <a:buFont typeface="Arial" panose="020B0604020202020204" pitchFamily="34" charset="0"/>
              <a:buChar char="•"/>
            </a:pP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When the record is deleted, then the space used by it needs to be released. Otherwise, the performance of the database will slow down.</a:t>
            </a:r>
          </a:p>
          <a:p>
            <a:br>
              <a:rPr lang="en-US" dirty="0"/>
            </a:br>
            <a:endParaRPr lang="en-US" dirty="0"/>
          </a:p>
        </p:txBody>
      </p:sp>
    </p:spTree>
    <p:extLst>
      <p:ext uri="{BB962C8B-B14F-4D97-AF65-F5344CB8AC3E}">
        <p14:creationId xmlns:p14="http://schemas.microsoft.com/office/powerpoint/2010/main" val="277316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EB89E2-CA77-6D06-223D-B31054D9F394}"/>
              </a:ext>
            </a:extLst>
          </p:cNvPr>
          <p:cNvSpPr txBox="1"/>
          <p:nvPr/>
        </p:nvSpPr>
        <p:spPr>
          <a:xfrm>
            <a:off x="332509" y="348734"/>
            <a:ext cx="6096000" cy="369332"/>
          </a:xfrm>
          <a:prstGeom prst="rect">
            <a:avLst/>
          </a:prstGeom>
          <a:noFill/>
        </p:spPr>
        <p:txBody>
          <a:bodyPr wrap="square">
            <a:spAutoFit/>
          </a:bodyPr>
          <a:lstStyle/>
          <a:p>
            <a:r>
              <a:rPr lang="en-US" b="1" dirty="0">
                <a:solidFill>
                  <a:schemeClr val="accent1"/>
                </a:solidFill>
              </a:rPr>
              <a:t>Cluster file organization</a:t>
            </a:r>
          </a:p>
        </p:txBody>
      </p:sp>
      <p:sp>
        <p:nvSpPr>
          <p:cNvPr id="5" name="TextBox 4">
            <a:extLst>
              <a:ext uri="{FF2B5EF4-FFF2-40B4-BE49-F238E27FC236}">
                <a16:creationId xmlns:a16="http://schemas.microsoft.com/office/drawing/2014/main" id="{65E29218-5BC9-885B-BD08-1C1C40CCAE8B}"/>
              </a:ext>
            </a:extLst>
          </p:cNvPr>
          <p:cNvSpPr txBox="1"/>
          <p:nvPr/>
        </p:nvSpPr>
        <p:spPr>
          <a:xfrm>
            <a:off x="221672" y="972694"/>
            <a:ext cx="11610109" cy="2542363"/>
          </a:xfrm>
          <a:prstGeom prst="rect">
            <a:avLst/>
          </a:prstGeom>
          <a:noFill/>
        </p:spPr>
        <p:txBody>
          <a:bodyPr wrap="square">
            <a:spAutoFit/>
          </a:bodyPr>
          <a:lstStyle/>
          <a:p>
            <a:pPr algn="just">
              <a:lnSpc>
                <a:spcPct val="150000"/>
              </a:lnSpc>
              <a:buFont typeface="Arial" panose="020B0604020202020204" pitchFamily="34" charset="0"/>
              <a:buChar char="•"/>
            </a:pPr>
            <a:r>
              <a:rPr lang="en-US" b="0" i="0" dirty="0">
                <a:solidFill>
                  <a:srgbClr val="000000"/>
                </a:solidFill>
                <a:effectLst/>
                <a:latin typeface="inter-regular"/>
              </a:rPr>
              <a:t>When the two or more records are stored in the same file, it is known as clusters. These files will have two or more tables in the same data block, and key attributes which are used to map these tables together are stored only once.</a:t>
            </a:r>
          </a:p>
          <a:p>
            <a:pPr algn="just">
              <a:lnSpc>
                <a:spcPct val="150000"/>
              </a:lnSpc>
              <a:buFont typeface="Arial" panose="020B0604020202020204" pitchFamily="34" charset="0"/>
              <a:buChar char="•"/>
            </a:pPr>
            <a:r>
              <a:rPr lang="en-US" b="0" i="0" dirty="0">
                <a:solidFill>
                  <a:srgbClr val="000000"/>
                </a:solidFill>
                <a:effectLst/>
                <a:latin typeface="inter-regular"/>
              </a:rPr>
              <a:t>This method reduces the cost of searching for various records in different files.</a:t>
            </a:r>
          </a:p>
          <a:p>
            <a:pPr algn="just">
              <a:lnSpc>
                <a:spcPct val="150000"/>
              </a:lnSpc>
              <a:buFont typeface="Arial" panose="020B0604020202020204" pitchFamily="34" charset="0"/>
              <a:buChar char="•"/>
            </a:pPr>
            <a:r>
              <a:rPr lang="en-US" b="0" i="0" dirty="0">
                <a:solidFill>
                  <a:srgbClr val="000000"/>
                </a:solidFill>
                <a:effectLst/>
                <a:latin typeface="inter-regular"/>
              </a:rPr>
              <a:t>The cluster file organization is used when there is a frequent need for joining the tables with the same condition. These joins will give only a few records from both tables. In the given example, we are retrieving the record for only particular departments. This method can't be used to retrieve the record for the entire department.</a:t>
            </a:r>
          </a:p>
        </p:txBody>
      </p:sp>
      <p:pic>
        <p:nvPicPr>
          <p:cNvPr id="8194" name="Picture 2" descr="DBMS Cluster file organization">
            <a:extLst>
              <a:ext uri="{FF2B5EF4-FFF2-40B4-BE49-F238E27FC236}">
                <a16:creationId xmlns:a16="http://schemas.microsoft.com/office/drawing/2014/main" id="{051BD0D6-A2B1-494F-8DAD-9B8D3B0D0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09" y="3769685"/>
            <a:ext cx="594360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DBMS Cluster file organization">
            <a:extLst>
              <a:ext uri="{FF2B5EF4-FFF2-40B4-BE49-F238E27FC236}">
                <a16:creationId xmlns:a16="http://schemas.microsoft.com/office/drawing/2014/main" id="{92EC2124-EB8D-0F25-E2CA-B34F41762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175" y="3515057"/>
            <a:ext cx="4962525"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047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AF68FF-D345-4F34-9B18-4CEEA08BC938}"/>
              </a:ext>
            </a:extLst>
          </p:cNvPr>
          <p:cNvSpPr txBox="1"/>
          <p:nvPr/>
        </p:nvSpPr>
        <p:spPr>
          <a:xfrm>
            <a:off x="207818" y="529717"/>
            <a:ext cx="11831782" cy="3970318"/>
          </a:xfrm>
          <a:prstGeom prst="rect">
            <a:avLst/>
          </a:prstGeom>
          <a:noFill/>
        </p:spPr>
        <p:txBody>
          <a:bodyPr wrap="square">
            <a:spAutoFit/>
          </a:bodyPr>
          <a:lstStyle/>
          <a:p>
            <a:r>
              <a:rPr lang="en-US" dirty="0"/>
              <a:t>In this method, we can directly insert, update or delete any record. Data is sorted based on the key with which searching is done. Cluster key is a type of key with which joining of the table is performed.</a:t>
            </a:r>
          </a:p>
          <a:p>
            <a:endParaRPr lang="en-US" dirty="0"/>
          </a:p>
          <a:p>
            <a:r>
              <a:rPr lang="en-US" b="1" dirty="0">
                <a:solidFill>
                  <a:schemeClr val="accent1"/>
                </a:solidFill>
              </a:rPr>
              <a:t>Types of Cluster file organization:</a:t>
            </a:r>
          </a:p>
          <a:p>
            <a:r>
              <a:rPr lang="en-US" b="1" dirty="0">
                <a:solidFill>
                  <a:schemeClr val="accent1"/>
                </a:solidFill>
              </a:rPr>
              <a:t>Cluster file organization is of two types:</a:t>
            </a:r>
          </a:p>
          <a:p>
            <a:endParaRPr lang="en-US" dirty="0"/>
          </a:p>
          <a:p>
            <a:r>
              <a:rPr lang="en-US" b="1" dirty="0"/>
              <a:t>1. Indexed Clusters:</a:t>
            </a:r>
          </a:p>
          <a:p>
            <a:r>
              <a:rPr lang="en-US" dirty="0"/>
              <a:t>In indexed cluster, records are grouped based on the cluster key and stored together. The above EMPLOYEE and DEPARTMENT relationship is an example of an indexed cluster. Here, all the records are grouped based on the cluster key- DEP_ID and all the records are grouped.</a:t>
            </a:r>
          </a:p>
          <a:p>
            <a:endParaRPr lang="en-US" dirty="0"/>
          </a:p>
          <a:p>
            <a:r>
              <a:rPr lang="en-US" b="1" dirty="0"/>
              <a:t>2. Hash Clusters:</a:t>
            </a:r>
          </a:p>
          <a:p>
            <a:r>
              <a:rPr lang="en-US" dirty="0"/>
              <a:t>It is like the indexed cluster. In hash cluster, instead of storing the records based on the cluster key, we generate the value of the hash key for the cluster key and store the records with the same hash key value.</a:t>
            </a:r>
          </a:p>
        </p:txBody>
      </p:sp>
    </p:spTree>
    <p:extLst>
      <p:ext uri="{BB962C8B-B14F-4D97-AF65-F5344CB8AC3E}">
        <p14:creationId xmlns:p14="http://schemas.microsoft.com/office/powerpoint/2010/main" val="35562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3FA870-D426-88A4-7B9B-DD5B45D09D3A}"/>
              </a:ext>
            </a:extLst>
          </p:cNvPr>
          <p:cNvSpPr txBox="1"/>
          <p:nvPr/>
        </p:nvSpPr>
        <p:spPr>
          <a:xfrm>
            <a:off x="353290" y="337224"/>
            <a:ext cx="11152909" cy="2542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The collection of data that makes up a computerized database must be stored on a storage medium.</a:t>
            </a:r>
          </a:p>
          <a:p>
            <a:pPr marL="285750" indent="-285750">
              <a:lnSpc>
                <a:spcPct val="150000"/>
              </a:lnSpc>
              <a:buFont typeface="Arial" panose="020B0604020202020204" pitchFamily="34" charset="0"/>
              <a:buChar char="•"/>
            </a:pPr>
            <a:r>
              <a:rPr lang="en-US" dirty="0"/>
              <a:t>The DBMS software can then retrieve, update and process this data as needed.</a:t>
            </a:r>
          </a:p>
          <a:p>
            <a:pPr marL="285750" indent="-285750">
              <a:lnSpc>
                <a:spcPct val="150000"/>
              </a:lnSpc>
              <a:buFont typeface="Arial" panose="020B0604020202020204" pitchFamily="34" charset="0"/>
              <a:buChar char="•"/>
            </a:pPr>
            <a:r>
              <a:rPr lang="en-US" dirty="0"/>
              <a:t>Computer storage media form a storage hierarchy that includes two main categories:</a:t>
            </a:r>
          </a:p>
          <a:p>
            <a:pPr>
              <a:lnSpc>
                <a:spcPct val="150000"/>
              </a:lnSpc>
            </a:pPr>
            <a:endParaRPr lang="en-US" dirty="0"/>
          </a:p>
          <a:p>
            <a:pPr marL="342900" indent="-342900">
              <a:lnSpc>
                <a:spcPct val="150000"/>
              </a:lnSpc>
              <a:buAutoNum type="arabicParenR"/>
            </a:pPr>
            <a:r>
              <a:rPr lang="en-US" dirty="0"/>
              <a:t>Primary Storage</a:t>
            </a:r>
          </a:p>
          <a:p>
            <a:pPr marL="342900" indent="-342900">
              <a:lnSpc>
                <a:spcPct val="150000"/>
              </a:lnSpc>
              <a:buAutoNum type="arabicParenR"/>
            </a:pPr>
            <a:r>
              <a:rPr lang="en-US" dirty="0"/>
              <a:t>Secondary storage</a:t>
            </a:r>
          </a:p>
        </p:txBody>
      </p:sp>
      <p:pic>
        <p:nvPicPr>
          <p:cNvPr id="6" name="Picture 5">
            <a:extLst>
              <a:ext uri="{FF2B5EF4-FFF2-40B4-BE49-F238E27FC236}">
                <a16:creationId xmlns:a16="http://schemas.microsoft.com/office/drawing/2014/main" id="{358FB808-A34F-258D-29B3-105A3C61284B}"/>
              </a:ext>
            </a:extLst>
          </p:cNvPr>
          <p:cNvPicPr>
            <a:picLocks noChangeAspect="1"/>
          </p:cNvPicPr>
          <p:nvPr/>
        </p:nvPicPr>
        <p:blipFill>
          <a:blip r:embed="rId2"/>
          <a:stretch>
            <a:fillRect/>
          </a:stretch>
        </p:blipFill>
        <p:spPr>
          <a:xfrm>
            <a:off x="3144549" y="2879587"/>
            <a:ext cx="6429375" cy="3533775"/>
          </a:xfrm>
          <a:prstGeom prst="rect">
            <a:avLst/>
          </a:prstGeom>
        </p:spPr>
      </p:pic>
      <p:sp>
        <p:nvSpPr>
          <p:cNvPr id="7" name="TextBox 6">
            <a:extLst>
              <a:ext uri="{FF2B5EF4-FFF2-40B4-BE49-F238E27FC236}">
                <a16:creationId xmlns:a16="http://schemas.microsoft.com/office/drawing/2014/main" id="{11515B61-4C4E-526C-3AC6-B7EB80280762}"/>
              </a:ext>
            </a:extLst>
          </p:cNvPr>
          <p:cNvSpPr txBox="1"/>
          <p:nvPr/>
        </p:nvSpPr>
        <p:spPr>
          <a:xfrm>
            <a:off x="353290" y="3059668"/>
            <a:ext cx="5985163" cy="369332"/>
          </a:xfrm>
          <a:prstGeom prst="rect">
            <a:avLst/>
          </a:prstGeom>
          <a:noFill/>
        </p:spPr>
        <p:txBody>
          <a:bodyPr wrap="square" rtlCol="0">
            <a:spAutoFit/>
          </a:bodyPr>
          <a:lstStyle/>
          <a:p>
            <a:r>
              <a:rPr lang="en-US" b="1" dirty="0">
                <a:solidFill>
                  <a:schemeClr val="accent1">
                    <a:lumMod val="75000"/>
                  </a:schemeClr>
                </a:solidFill>
              </a:rPr>
              <a:t>Memory hierarchy and Storage devices</a:t>
            </a:r>
          </a:p>
        </p:txBody>
      </p:sp>
    </p:spTree>
    <p:extLst>
      <p:ext uri="{BB962C8B-B14F-4D97-AF65-F5344CB8AC3E}">
        <p14:creationId xmlns:p14="http://schemas.microsoft.com/office/powerpoint/2010/main" val="21367217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B66B5F-2EB7-2C05-A7B8-7E3FC743E19C}"/>
              </a:ext>
            </a:extLst>
          </p:cNvPr>
          <p:cNvSpPr txBox="1"/>
          <p:nvPr/>
        </p:nvSpPr>
        <p:spPr>
          <a:xfrm>
            <a:off x="249382" y="446222"/>
            <a:ext cx="11831782" cy="3970318"/>
          </a:xfrm>
          <a:prstGeom prst="rect">
            <a:avLst/>
          </a:prstGeom>
          <a:noFill/>
        </p:spPr>
        <p:txBody>
          <a:bodyPr wrap="square">
            <a:spAutoFit/>
          </a:bodyPr>
          <a:lstStyle/>
          <a:p>
            <a:r>
              <a:rPr lang="en-US" b="1" dirty="0">
                <a:solidFill>
                  <a:schemeClr val="accent1"/>
                </a:solidFill>
              </a:rPr>
              <a:t>Pros of Cluster file organization</a:t>
            </a:r>
          </a:p>
          <a:p>
            <a:endParaRPr lang="en-US" dirty="0"/>
          </a:p>
          <a:p>
            <a:pPr marL="285750" indent="-285750">
              <a:buFont typeface="Arial" panose="020B0604020202020204" pitchFamily="34" charset="0"/>
              <a:buChar char="•"/>
            </a:pPr>
            <a:r>
              <a:rPr lang="en-US" dirty="0"/>
              <a:t>The cluster file organization is used when there is a frequent request for joining the tables with same joining </a:t>
            </a:r>
            <a:r>
              <a:rPr lang="en-US"/>
              <a:t>condition.</a:t>
            </a:r>
          </a:p>
          <a:p>
            <a:endParaRPr lang="en-US" dirty="0"/>
          </a:p>
          <a:p>
            <a:pPr marL="285750" indent="-285750">
              <a:buFont typeface="Arial" panose="020B0604020202020204" pitchFamily="34" charset="0"/>
              <a:buChar char="•"/>
            </a:pPr>
            <a:r>
              <a:rPr lang="en-US" dirty="0"/>
              <a:t>It provides the efficient result when there is a 1:M mapping between the tables.</a:t>
            </a:r>
          </a:p>
          <a:p>
            <a:endParaRPr lang="en-US" dirty="0"/>
          </a:p>
          <a:p>
            <a:r>
              <a:rPr lang="en-US" b="1" dirty="0">
                <a:solidFill>
                  <a:schemeClr val="accent1"/>
                </a:solidFill>
              </a:rPr>
              <a:t>Cons of Cluster file organization</a:t>
            </a:r>
          </a:p>
          <a:p>
            <a:endParaRPr lang="en-US" dirty="0"/>
          </a:p>
          <a:p>
            <a:pPr marL="285750" indent="-285750">
              <a:buFont typeface="Arial" panose="020B0604020202020204" pitchFamily="34" charset="0"/>
              <a:buChar char="•"/>
            </a:pPr>
            <a:r>
              <a:rPr lang="en-US" dirty="0"/>
              <a:t>This method has the low performance for the very large database.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there is any change in joining condition, then this method cannot use. If we change the condition of joining, then traversing the file takes a lot of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method is not suitable for a table with a 1:1 condition.</a:t>
            </a:r>
          </a:p>
        </p:txBody>
      </p:sp>
    </p:spTree>
    <p:extLst>
      <p:ext uri="{BB962C8B-B14F-4D97-AF65-F5344CB8AC3E}">
        <p14:creationId xmlns:p14="http://schemas.microsoft.com/office/powerpoint/2010/main" val="783406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8BC947-B96A-4EB2-B889-812AA0F4D3F8}"/>
              </a:ext>
            </a:extLst>
          </p:cNvPr>
          <p:cNvSpPr txBox="1"/>
          <p:nvPr/>
        </p:nvSpPr>
        <p:spPr>
          <a:xfrm>
            <a:off x="290946" y="251752"/>
            <a:ext cx="6096000" cy="369332"/>
          </a:xfrm>
          <a:prstGeom prst="rect">
            <a:avLst/>
          </a:prstGeom>
          <a:noFill/>
        </p:spPr>
        <p:txBody>
          <a:bodyPr wrap="square">
            <a:spAutoFit/>
          </a:bodyPr>
          <a:lstStyle/>
          <a:p>
            <a:r>
              <a:rPr lang="en-US" dirty="0">
                <a:solidFill>
                  <a:srgbClr val="0070C0"/>
                </a:solidFill>
              </a:rPr>
              <a:t>Indexing in DBMS</a:t>
            </a:r>
          </a:p>
        </p:txBody>
      </p:sp>
      <p:sp>
        <p:nvSpPr>
          <p:cNvPr id="5" name="TextBox 4">
            <a:extLst>
              <a:ext uri="{FF2B5EF4-FFF2-40B4-BE49-F238E27FC236}">
                <a16:creationId xmlns:a16="http://schemas.microsoft.com/office/drawing/2014/main" id="{A47D0FA7-E249-157D-5E2D-26D9E908B81B}"/>
              </a:ext>
            </a:extLst>
          </p:cNvPr>
          <p:cNvSpPr txBox="1"/>
          <p:nvPr/>
        </p:nvSpPr>
        <p:spPr>
          <a:xfrm>
            <a:off x="290946" y="621084"/>
            <a:ext cx="11360728" cy="923330"/>
          </a:xfrm>
          <a:prstGeom prst="rect">
            <a:avLst/>
          </a:prstGeom>
          <a:noFill/>
        </p:spPr>
        <p:txBody>
          <a:bodyPr wrap="square">
            <a:spAutoFit/>
          </a:bodyPr>
          <a:lstStyle/>
          <a:p>
            <a:pPr algn="just">
              <a:buFont typeface="Arial" panose="020B0604020202020204" pitchFamily="34" charset="0"/>
              <a:buChar char="•"/>
            </a:pPr>
            <a:r>
              <a:rPr lang="en-US" b="0" i="0" dirty="0">
                <a:solidFill>
                  <a:srgbClr val="000000"/>
                </a:solidFill>
                <a:effectLst/>
                <a:latin typeface="inter-regular"/>
              </a:rPr>
              <a:t>Indexing is used to optimize the performance of a database by minimizing the number of disk accesses required when a query is processed.</a:t>
            </a:r>
          </a:p>
          <a:p>
            <a:pPr algn="just">
              <a:buFont typeface="Arial" panose="020B0604020202020204" pitchFamily="34" charset="0"/>
              <a:buChar char="•"/>
            </a:pPr>
            <a:r>
              <a:rPr lang="en-US" b="0" i="0" dirty="0">
                <a:solidFill>
                  <a:srgbClr val="000000"/>
                </a:solidFill>
                <a:effectLst/>
                <a:latin typeface="inter-regular"/>
              </a:rPr>
              <a:t>The index is a type of data structure. It is used to quickly locate and access the data in a database table.</a:t>
            </a:r>
          </a:p>
        </p:txBody>
      </p:sp>
      <p:pic>
        <p:nvPicPr>
          <p:cNvPr id="1028" name="Picture 4" descr="DBMS Indexing in DBMS">
            <a:extLst>
              <a:ext uri="{FF2B5EF4-FFF2-40B4-BE49-F238E27FC236}">
                <a16:creationId xmlns:a16="http://schemas.microsoft.com/office/drawing/2014/main" id="{BBC5276B-BD73-B4ED-CDFE-B7BACDA8C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2038" y="2576513"/>
            <a:ext cx="2762250" cy="1095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DBF8390-CADB-5734-B62E-056A0DF47C46}"/>
              </a:ext>
            </a:extLst>
          </p:cNvPr>
          <p:cNvSpPr txBox="1"/>
          <p:nvPr/>
        </p:nvSpPr>
        <p:spPr>
          <a:xfrm>
            <a:off x="290946" y="1737298"/>
            <a:ext cx="6096000" cy="646331"/>
          </a:xfrm>
          <a:prstGeom prst="rect">
            <a:avLst/>
          </a:prstGeom>
          <a:noFill/>
        </p:spPr>
        <p:txBody>
          <a:bodyPr wrap="square">
            <a:spAutoFit/>
          </a:bodyPr>
          <a:lstStyle/>
          <a:p>
            <a:pPr algn="just"/>
            <a:r>
              <a:rPr lang="en-US" b="0" i="0" dirty="0">
                <a:solidFill>
                  <a:srgbClr val="0070C0"/>
                </a:solidFill>
                <a:effectLst/>
                <a:latin typeface="erdana"/>
              </a:rPr>
              <a:t>Index structure:</a:t>
            </a:r>
          </a:p>
          <a:p>
            <a:pPr algn="just"/>
            <a:r>
              <a:rPr lang="en-US" b="0" i="0" dirty="0">
                <a:solidFill>
                  <a:srgbClr val="333333"/>
                </a:solidFill>
                <a:effectLst/>
                <a:latin typeface="inter-regular"/>
              </a:rPr>
              <a:t>Indexes can be created using some database columns.</a:t>
            </a:r>
          </a:p>
        </p:txBody>
      </p:sp>
      <p:graphicFrame>
        <p:nvGraphicFramePr>
          <p:cNvPr id="9" name="Table 9">
            <a:extLst>
              <a:ext uri="{FF2B5EF4-FFF2-40B4-BE49-F238E27FC236}">
                <a16:creationId xmlns:a16="http://schemas.microsoft.com/office/drawing/2014/main" id="{668CDE1E-BE42-DD5B-408C-18620BA826D7}"/>
              </a:ext>
            </a:extLst>
          </p:cNvPr>
          <p:cNvGraphicFramePr>
            <a:graphicFrameLocks noGrp="1"/>
          </p:cNvGraphicFramePr>
          <p:nvPr>
            <p:extLst>
              <p:ext uri="{D42A27DB-BD31-4B8C-83A1-F6EECF244321}">
                <p14:modId xmlns:p14="http://schemas.microsoft.com/office/powerpoint/2010/main" val="3141325789"/>
              </p:ext>
            </p:extLst>
          </p:nvPr>
        </p:nvGraphicFramePr>
        <p:xfrm>
          <a:off x="1921164" y="4169448"/>
          <a:ext cx="2456872" cy="1854200"/>
        </p:xfrm>
        <a:graphic>
          <a:graphicData uri="http://schemas.openxmlformats.org/drawingml/2006/table">
            <a:tbl>
              <a:tblPr firstRow="1" bandRow="1">
                <a:tableStyleId>{5C22544A-7EE6-4342-B048-85BDC9FD1C3A}</a:tableStyleId>
              </a:tblPr>
              <a:tblGrid>
                <a:gridCol w="1228436">
                  <a:extLst>
                    <a:ext uri="{9D8B030D-6E8A-4147-A177-3AD203B41FA5}">
                      <a16:colId xmlns:a16="http://schemas.microsoft.com/office/drawing/2014/main" val="453278873"/>
                    </a:ext>
                  </a:extLst>
                </a:gridCol>
                <a:gridCol w="1228436">
                  <a:extLst>
                    <a:ext uri="{9D8B030D-6E8A-4147-A177-3AD203B41FA5}">
                      <a16:colId xmlns:a16="http://schemas.microsoft.com/office/drawing/2014/main" val="3895527923"/>
                    </a:ext>
                  </a:extLst>
                </a:gridCol>
              </a:tblGrid>
              <a:tr h="370840">
                <a:tc>
                  <a:txBody>
                    <a:bodyPr/>
                    <a:lstStyle/>
                    <a:p>
                      <a:r>
                        <a:rPr lang="en-US" dirty="0"/>
                        <a:t>Roll No. </a:t>
                      </a:r>
                    </a:p>
                  </a:txBody>
                  <a:tcPr/>
                </a:tc>
                <a:tc>
                  <a:txBody>
                    <a:bodyPr/>
                    <a:lstStyle/>
                    <a:p>
                      <a:r>
                        <a:rPr lang="en-US" dirty="0"/>
                        <a:t>Block </a:t>
                      </a:r>
                      <a:r>
                        <a:rPr lang="en-US" dirty="0" err="1"/>
                        <a:t>ptr</a:t>
                      </a:r>
                      <a:r>
                        <a:rPr lang="en-US" dirty="0"/>
                        <a:t>.</a:t>
                      </a:r>
                    </a:p>
                  </a:txBody>
                  <a:tcPr/>
                </a:tc>
                <a:extLst>
                  <a:ext uri="{0D108BD9-81ED-4DB2-BD59-A6C34878D82A}">
                    <a16:rowId xmlns:a16="http://schemas.microsoft.com/office/drawing/2014/main" val="322907182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39498020"/>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2081198108"/>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3792195414"/>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743996506"/>
                  </a:ext>
                </a:extLst>
              </a:tr>
            </a:tbl>
          </a:graphicData>
        </a:graphic>
      </p:graphicFrame>
      <p:sp>
        <p:nvSpPr>
          <p:cNvPr id="10" name="TextBox 9">
            <a:extLst>
              <a:ext uri="{FF2B5EF4-FFF2-40B4-BE49-F238E27FC236}">
                <a16:creationId xmlns:a16="http://schemas.microsoft.com/office/drawing/2014/main" id="{54ACE50D-EE32-60D5-43EF-430F25C32C4F}"/>
              </a:ext>
            </a:extLst>
          </p:cNvPr>
          <p:cNvSpPr txBox="1"/>
          <p:nvPr/>
        </p:nvSpPr>
        <p:spPr>
          <a:xfrm>
            <a:off x="314037" y="3349230"/>
            <a:ext cx="1842655" cy="584775"/>
          </a:xfrm>
          <a:prstGeom prst="rect">
            <a:avLst/>
          </a:prstGeom>
          <a:noFill/>
        </p:spPr>
        <p:txBody>
          <a:bodyPr wrap="square" rtlCol="0">
            <a:spAutoFit/>
          </a:bodyPr>
          <a:lstStyle/>
          <a:p>
            <a:r>
              <a:rPr lang="en-US" sz="1600" dirty="0"/>
              <a:t>Search Key or anchor attribute</a:t>
            </a:r>
          </a:p>
        </p:txBody>
      </p:sp>
      <p:sp>
        <p:nvSpPr>
          <p:cNvPr id="11" name="TextBox 10">
            <a:extLst>
              <a:ext uri="{FF2B5EF4-FFF2-40B4-BE49-F238E27FC236}">
                <a16:creationId xmlns:a16="http://schemas.microsoft.com/office/drawing/2014/main" id="{50C41C74-441C-94D2-ED29-48BBF896E7DB}"/>
              </a:ext>
            </a:extLst>
          </p:cNvPr>
          <p:cNvSpPr txBox="1"/>
          <p:nvPr/>
        </p:nvSpPr>
        <p:spPr>
          <a:xfrm>
            <a:off x="4378036" y="3759339"/>
            <a:ext cx="2636982" cy="584775"/>
          </a:xfrm>
          <a:prstGeom prst="rect">
            <a:avLst/>
          </a:prstGeom>
          <a:noFill/>
        </p:spPr>
        <p:txBody>
          <a:bodyPr wrap="square" rtlCol="0">
            <a:spAutoFit/>
          </a:bodyPr>
          <a:lstStyle/>
          <a:p>
            <a:r>
              <a:rPr lang="en-US" sz="1600" dirty="0"/>
              <a:t>Contains base address of the block</a:t>
            </a:r>
          </a:p>
        </p:txBody>
      </p:sp>
      <p:cxnSp>
        <p:nvCxnSpPr>
          <p:cNvPr id="13" name="Straight Arrow Connector 12">
            <a:extLst>
              <a:ext uri="{FF2B5EF4-FFF2-40B4-BE49-F238E27FC236}">
                <a16:creationId xmlns:a16="http://schemas.microsoft.com/office/drawing/2014/main" id="{1648BDEE-C202-BC2E-F051-0B50B3E041A3}"/>
              </a:ext>
            </a:extLst>
          </p:cNvPr>
          <p:cNvCxnSpPr/>
          <p:nvPr/>
        </p:nvCxnSpPr>
        <p:spPr>
          <a:xfrm>
            <a:off x="1468582" y="3864772"/>
            <a:ext cx="452582" cy="304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1E8B59F-668E-43DB-15D1-2D9BB901EDD6}"/>
              </a:ext>
            </a:extLst>
          </p:cNvPr>
          <p:cNvCxnSpPr/>
          <p:nvPr/>
        </p:nvCxnSpPr>
        <p:spPr>
          <a:xfrm flipH="1">
            <a:off x="4378036" y="4169448"/>
            <a:ext cx="720437" cy="305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Table 16">
            <a:extLst>
              <a:ext uri="{FF2B5EF4-FFF2-40B4-BE49-F238E27FC236}">
                <a16:creationId xmlns:a16="http://schemas.microsoft.com/office/drawing/2014/main" id="{8A64B4BE-469E-553F-D2F3-5981C4C44819}"/>
              </a:ext>
            </a:extLst>
          </p:cNvPr>
          <p:cNvGraphicFramePr>
            <a:graphicFrameLocks noGrp="1"/>
          </p:cNvGraphicFramePr>
          <p:nvPr>
            <p:extLst>
              <p:ext uri="{D42A27DB-BD31-4B8C-83A1-F6EECF244321}">
                <p14:modId xmlns:p14="http://schemas.microsoft.com/office/powerpoint/2010/main" val="3152583277"/>
              </p:ext>
            </p:extLst>
          </p:nvPr>
        </p:nvGraphicFramePr>
        <p:xfrm>
          <a:off x="7170014" y="3349230"/>
          <a:ext cx="3782292" cy="2966720"/>
        </p:xfrm>
        <a:graphic>
          <a:graphicData uri="http://schemas.openxmlformats.org/drawingml/2006/table">
            <a:tbl>
              <a:tblPr firstRow="1" bandRow="1">
                <a:tableStyleId>{5C22544A-7EE6-4342-B048-85BDC9FD1C3A}</a:tableStyleId>
              </a:tblPr>
              <a:tblGrid>
                <a:gridCol w="945573">
                  <a:extLst>
                    <a:ext uri="{9D8B030D-6E8A-4147-A177-3AD203B41FA5}">
                      <a16:colId xmlns:a16="http://schemas.microsoft.com/office/drawing/2014/main" val="2767290466"/>
                    </a:ext>
                  </a:extLst>
                </a:gridCol>
                <a:gridCol w="945573">
                  <a:extLst>
                    <a:ext uri="{9D8B030D-6E8A-4147-A177-3AD203B41FA5}">
                      <a16:colId xmlns:a16="http://schemas.microsoft.com/office/drawing/2014/main" val="3405869476"/>
                    </a:ext>
                  </a:extLst>
                </a:gridCol>
                <a:gridCol w="945573">
                  <a:extLst>
                    <a:ext uri="{9D8B030D-6E8A-4147-A177-3AD203B41FA5}">
                      <a16:colId xmlns:a16="http://schemas.microsoft.com/office/drawing/2014/main" val="1408320272"/>
                    </a:ext>
                  </a:extLst>
                </a:gridCol>
                <a:gridCol w="945573">
                  <a:extLst>
                    <a:ext uri="{9D8B030D-6E8A-4147-A177-3AD203B41FA5}">
                      <a16:colId xmlns:a16="http://schemas.microsoft.com/office/drawing/2014/main" val="983813407"/>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04630556"/>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1313298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23876638"/>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4888367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5659838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8720552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0399937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543327135"/>
                  </a:ext>
                </a:extLst>
              </a:tr>
            </a:tbl>
          </a:graphicData>
        </a:graphic>
      </p:graphicFrame>
      <p:sp>
        <p:nvSpPr>
          <p:cNvPr id="17" name="Rectangle 16">
            <a:extLst>
              <a:ext uri="{FF2B5EF4-FFF2-40B4-BE49-F238E27FC236}">
                <a16:creationId xmlns:a16="http://schemas.microsoft.com/office/drawing/2014/main" id="{F859283F-5D61-79F4-FC9A-BCAECC261841}"/>
              </a:ext>
            </a:extLst>
          </p:cNvPr>
          <p:cNvSpPr/>
          <p:nvPr/>
        </p:nvSpPr>
        <p:spPr>
          <a:xfrm>
            <a:off x="7015018" y="3020291"/>
            <a:ext cx="4151746" cy="132382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CF3C469E-501B-3713-4020-7DAA9A6D56CB}"/>
              </a:ext>
            </a:extLst>
          </p:cNvPr>
          <p:cNvSpPr/>
          <p:nvPr/>
        </p:nvSpPr>
        <p:spPr>
          <a:xfrm>
            <a:off x="7001160" y="4461171"/>
            <a:ext cx="4151746" cy="132382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B7174E4A-EB87-D23C-6A3C-BE2A85FE139F}"/>
              </a:ext>
            </a:extLst>
          </p:cNvPr>
          <p:cNvSpPr/>
          <p:nvPr/>
        </p:nvSpPr>
        <p:spPr>
          <a:xfrm>
            <a:off x="7015018" y="5819991"/>
            <a:ext cx="4151746" cy="69679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E4AE180C-DFC6-A25D-2144-890294D91567}"/>
              </a:ext>
            </a:extLst>
          </p:cNvPr>
          <p:cNvSpPr txBox="1"/>
          <p:nvPr/>
        </p:nvSpPr>
        <p:spPr>
          <a:xfrm>
            <a:off x="11430000" y="3641617"/>
            <a:ext cx="443344" cy="369332"/>
          </a:xfrm>
          <a:prstGeom prst="rect">
            <a:avLst/>
          </a:prstGeom>
          <a:noFill/>
        </p:spPr>
        <p:txBody>
          <a:bodyPr wrap="square" rtlCol="0">
            <a:spAutoFit/>
          </a:bodyPr>
          <a:lstStyle/>
          <a:p>
            <a:r>
              <a:rPr lang="en-US" dirty="0"/>
              <a:t>B1</a:t>
            </a:r>
          </a:p>
        </p:txBody>
      </p:sp>
      <p:sp>
        <p:nvSpPr>
          <p:cNvPr id="21" name="TextBox 20">
            <a:extLst>
              <a:ext uri="{FF2B5EF4-FFF2-40B4-BE49-F238E27FC236}">
                <a16:creationId xmlns:a16="http://schemas.microsoft.com/office/drawing/2014/main" id="{15E923EC-FCFB-2D24-620F-E8CAFA44139E}"/>
              </a:ext>
            </a:extLst>
          </p:cNvPr>
          <p:cNvSpPr txBox="1"/>
          <p:nvPr/>
        </p:nvSpPr>
        <p:spPr>
          <a:xfrm>
            <a:off x="11457705" y="4777692"/>
            <a:ext cx="443344" cy="369332"/>
          </a:xfrm>
          <a:prstGeom prst="rect">
            <a:avLst/>
          </a:prstGeom>
          <a:noFill/>
        </p:spPr>
        <p:txBody>
          <a:bodyPr wrap="square" rtlCol="0">
            <a:spAutoFit/>
          </a:bodyPr>
          <a:lstStyle/>
          <a:p>
            <a:r>
              <a:rPr lang="en-US" dirty="0"/>
              <a:t>B2</a:t>
            </a:r>
          </a:p>
        </p:txBody>
      </p:sp>
      <p:sp>
        <p:nvSpPr>
          <p:cNvPr id="22" name="TextBox 21">
            <a:extLst>
              <a:ext uri="{FF2B5EF4-FFF2-40B4-BE49-F238E27FC236}">
                <a16:creationId xmlns:a16="http://schemas.microsoft.com/office/drawing/2014/main" id="{3B053A0C-9185-FD09-0C83-8BA79C0CD375}"/>
              </a:ext>
            </a:extLst>
          </p:cNvPr>
          <p:cNvSpPr txBox="1"/>
          <p:nvPr/>
        </p:nvSpPr>
        <p:spPr>
          <a:xfrm>
            <a:off x="11471560" y="5983032"/>
            <a:ext cx="443344" cy="369332"/>
          </a:xfrm>
          <a:prstGeom prst="rect">
            <a:avLst/>
          </a:prstGeom>
          <a:noFill/>
        </p:spPr>
        <p:txBody>
          <a:bodyPr wrap="square" rtlCol="0">
            <a:spAutoFit/>
          </a:bodyPr>
          <a:lstStyle/>
          <a:p>
            <a:r>
              <a:rPr lang="en-US" dirty="0"/>
              <a:t>B3</a:t>
            </a:r>
          </a:p>
        </p:txBody>
      </p:sp>
      <p:cxnSp>
        <p:nvCxnSpPr>
          <p:cNvPr id="24" name="Straight Arrow Connector 23">
            <a:extLst>
              <a:ext uri="{FF2B5EF4-FFF2-40B4-BE49-F238E27FC236}">
                <a16:creationId xmlns:a16="http://schemas.microsoft.com/office/drawing/2014/main" id="{6AB0E162-B189-EE52-44BE-49BF2216975E}"/>
              </a:ext>
            </a:extLst>
          </p:cNvPr>
          <p:cNvCxnSpPr>
            <a:cxnSpLocks/>
          </p:cNvCxnSpPr>
          <p:nvPr/>
        </p:nvCxnSpPr>
        <p:spPr>
          <a:xfrm>
            <a:off x="8589818" y="3020291"/>
            <a:ext cx="0" cy="3332073"/>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E68DD82C-F290-6CAF-2170-23319FFE8D31}"/>
              </a:ext>
            </a:extLst>
          </p:cNvPr>
          <p:cNvSpPr txBox="1"/>
          <p:nvPr/>
        </p:nvSpPr>
        <p:spPr>
          <a:xfrm>
            <a:off x="8559941" y="4311718"/>
            <a:ext cx="2523983" cy="1569660"/>
          </a:xfrm>
          <a:prstGeom prst="rect">
            <a:avLst/>
          </a:prstGeom>
          <a:noFill/>
        </p:spPr>
        <p:txBody>
          <a:bodyPr wrap="square" rtlCol="0">
            <a:spAutoFit/>
          </a:bodyPr>
          <a:lstStyle/>
          <a:p>
            <a:r>
              <a:rPr lang="en-US" sz="1600" b="1" dirty="0">
                <a:sym typeface="Wingdings" panose="05000000000000000000" pitchFamily="2" charset="2"/>
              </a:rPr>
              <a:t></a:t>
            </a:r>
            <a:r>
              <a:rPr lang="en-US" sz="1600" b="1" dirty="0"/>
              <a:t>10,000 records and 1000 blocks</a:t>
            </a:r>
          </a:p>
          <a:p>
            <a:pPr marL="285750" indent="-285750">
              <a:buFont typeface="Wingdings" panose="05000000000000000000" pitchFamily="2" charset="2"/>
              <a:buChar char="à"/>
            </a:pPr>
            <a:r>
              <a:rPr lang="en-US" sz="1600" b="1" dirty="0">
                <a:sym typeface="Wingdings" panose="05000000000000000000" pitchFamily="2" charset="2"/>
              </a:rPr>
              <a:t>No. of records in each block 10</a:t>
            </a:r>
          </a:p>
          <a:p>
            <a:pPr marL="285750" indent="-285750">
              <a:buFont typeface="Wingdings" panose="05000000000000000000" pitchFamily="2" charset="2"/>
              <a:buChar char="à"/>
            </a:pPr>
            <a:r>
              <a:rPr lang="en-US" sz="1600" b="1" dirty="0">
                <a:sym typeface="Wingdings" panose="05000000000000000000" pitchFamily="2" charset="2"/>
              </a:rPr>
              <a:t>File may be sorted or unsorted</a:t>
            </a:r>
            <a:endParaRPr lang="en-US" sz="1600" b="1" dirty="0"/>
          </a:p>
        </p:txBody>
      </p:sp>
    </p:spTree>
    <p:extLst>
      <p:ext uri="{BB962C8B-B14F-4D97-AF65-F5344CB8AC3E}">
        <p14:creationId xmlns:p14="http://schemas.microsoft.com/office/powerpoint/2010/main" val="2190900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8350DE-2ACC-F33E-CD48-79ACCAD4A20E}"/>
              </a:ext>
            </a:extLst>
          </p:cNvPr>
          <p:cNvSpPr txBox="1"/>
          <p:nvPr/>
        </p:nvSpPr>
        <p:spPr>
          <a:xfrm>
            <a:off x="110835" y="304801"/>
            <a:ext cx="11859491" cy="590931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a:t>
            </a:r>
            <a:r>
              <a:rPr lang="en-US" dirty="0">
                <a:solidFill>
                  <a:srgbClr val="0070C0"/>
                </a:solidFill>
              </a:rPr>
              <a:t>search a record </a:t>
            </a:r>
            <a:r>
              <a:rPr lang="en-US" dirty="0"/>
              <a:t>for ex. 9452 in a sorted file we can use binary search to find the block and as it is binary search </a:t>
            </a:r>
            <a:r>
              <a:rPr lang="en-US" b="1" dirty="0">
                <a:solidFill>
                  <a:srgbClr val="0070C0"/>
                </a:solidFill>
              </a:rPr>
              <a:t>log2n</a:t>
            </a:r>
            <a:r>
              <a:rPr lang="en-US" dirty="0">
                <a:sym typeface="Wingdings" panose="05000000000000000000" pitchFamily="2" charset="2"/>
              </a:rPr>
              <a:t> log 2 1000 ~=10.</a:t>
            </a:r>
          </a:p>
          <a:p>
            <a:pPr marL="285750" indent="-285750" algn="just">
              <a:buFont typeface="Arial" panose="020B0604020202020204" pitchFamily="34" charset="0"/>
              <a:buChar char="•"/>
            </a:pPr>
            <a:endParaRPr lang="en-US" dirty="0">
              <a:sym typeface="Wingdings" panose="05000000000000000000" pitchFamily="2" charset="2"/>
            </a:endParaRPr>
          </a:p>
          <a:p>
            <a:pPr marL="285750" indent="-285750" algn="just">
              <a:buFont typeface="Arial" panose="020B0604020202020204" pitchFamily="34" charset="0"/>
              <a:buChar char="•"/>
            </a:pPr>
            <a:r>
              <a:rPr lang="en-US" dirty="0">
                <a:sym typeface="Wingdings" panose="05000000000000000000" pitchFamily="2" charset="2"/>
              </a:rPr>
              <a:t>This means that in the worst case of binary search, we must access 10 blocks to find the desired block.</a:t>
            </a:r>
          </a:p>
          <a:p>
            <a:pPr marL="285750" indent="-285750" algn="just">
              <a:buFont typeface="Arial" panose="020B0604020202020204" pitchFamily="34" charset="0"/>
              <a:buChar char="•"/>
            </a:pPr>
            <a:endParaRPr lang="en-US" dirty="0">
              <a:sym typeface="Wingdings" panose="05000000000000000000" pitchFamily="2" charset="2"/>
            </a:endParaRPr>
          </a:p>
          <a:p>
            <a:pPr marL="285750" indent="-285750" algn="just">
              <a:buFont typeface="Arial" panose="020B0604020202020204" pitchFamily="34" charset="0"/>
              <a:buChar char="•"/>
            </a:pPr>
            <a:r>
              <a:rPr lang="en-US" dirty="0">
                <a:sym typeface="Wingdings" panose="05000000000000000000" pitchFamily="2" charset="2"/>
              </a:rPr>
              <a:t>If the file is unsorted, then in a worst-case scenario we must access 1000 blocks.</a:t>
            </a:r>
          </a:p>
          <a:p>
            <a:pPr marL="285750" indent="-285750" algn="just">
              <a:buFont typeface="Arial" panose="020B0604020202020204" pitchFamily="34" charset="0"/>
              <a:buChar char="•"/>
            </a:pPr>
            <a:endParaRPr lang="en-US" dirty="0">
              <a:sym typeface="Wingdings" panose="05000000000000000000" pitchFamily="2" charset="2"/>
            </a:endParaRPr>
          </a:p>
          <a:p>
            <a:pPr marL="285750" indent="-285750" algn="just">
              <a:buFont typeface="Arial" panose="020B0604020202020204" pitchFamily="34" charset="0"/>
              <a:buChar char="•"/>
            </a:pPr>
            <a:r>
              <a:rPr lang="en-US" dirty="0">
                <a:sym typeface="Wingdings" panose="05000000000000000000" pitchFamily="2" charset="2"/>
              </a:rPr>
              <a:t>Now to find the solution we use </a:t>
            </a:r>
            <a:r>
              <a:rPr lang="en-US" b="1" dirty="0">
                <a:solidFill>
                  <a:srgbClr val="0070C0"/>
                </a:solidFill>
                <a:sym typeface="Wingdings" panose="05000000000000000000" pitchFamily="2" charset="2"/>
              </a:rPr>
              <a:t>indexing.</a:t>
            </a:r>
            <a:r>
              <a:rPr lang="en-US" dirty="0">
                <a:solidFill>
                  <a:srgbClr val="0070C0"/>
                </a:solidFill>
                <a:sym typeface="Wingdings" panose="05000000000000000000" pitchFamily="2" charset="2"/>
              </a:rPr>
              <a:t> </a:t>
            </a:r>
            <a:r>
              <a:rPr lang="en-US" dirty="0">
                <a:sym typeface="Wingdings" panose="05000000000000000000" pitchFamily="2" charset="2"/>
              </a:rPr>
              <a:t>It is like the index of the book present at the back and is used to reduce the search time.</a:t>
            </a:r>
          </a:p>
          <a:p>
            <a:pPr marL="285750" indent="-285750" algn="just">
              <a:buFont typeface="Arial" panose="020B0604020202020204" pitchFamily="34" charset="0"/>
              <a:buChar char="•"/>
            </a:pPr>
            <a:endParaRPr lang="en-US" dirty="0">
              <a:sym typeface="Wingdings" panose="05000000000000000000" pitchFamily="2" charset="2"/>
            </a:endParaRPr>
          </a:p>
          <a:p>
            <a:pPr marL="285750" indent="-285750" algn="just">
              <a:buFont typeface="Arial" panose="020B0604020202020204" pitchFamily="34" charset="0"/>
              <a:buChar char="•"/>
            </a:pPr>
            <a:r>
              <a:rPr lang="en-US" b="1" dirty="0">
                <a:solidFill>
                  <a:srgbClr val="0070C0"/>
                </a:solidFill>
                <a:sym typeface="Wingdings" panose="05000000000000000000" pitchFamily="2" charset="2"/>
              </a:rPr>
              <a:t>Index file consists of two fields – 1) Search Key and 2) Block pointer that stores the base address of the block.</a:t>
            </a:r>
          </a:p>
          <a:p>
            <a:pPr marL="285750" indent="-285750" algn="just">
              <a:buFont typeface="Arial" panose="020B0604020202020204" pitchFamily="34" charset="0"/>
              <a:buChar char="•"/>
            </a:pPr>
            <a:endParaRPr lang="en-US" dirty="0">
              <a:sym typeface="Wingdings" panose="05000000000000000000" pitchFamily="2" charset="2"/>
            </a:endParaRPr>
          </a:p>
          <a:p>
            <a:pPr marL="285750" indent="-285750" algn="just">
              <a:buFont typeface="Arial" panose="020B0604020202020204" pitchFamily="34" charset="0"/>
              <a:buChar char="•"/>
            </a:pPr>
            <a:r>
              <a:rPr lang="en-US" dirty="0">
                <a:sym typeface="Wingdings" panose="05000000000000000000" pitchFamily="2" charset="2"/>
              </a:rPr>
              <a:t>The </a:t>
            </a:r>
            <a:r>
              <a:rPr lang="en-US" b="1" dirty="0">
                <a:solidFill>
                  <a:srgbClr val="0070C0"/>
                </a:solidFill>
                <a:sym typeface="Wingdings" panose="05000000000000000000" pitchFamily="2" charset="2"/>
              </a:rPr>
              <a:t>size of the index file </a:t>
            </a:r>
            <a:r>
              <a:rPr lang="en-US" dirty="0">
                <a:sym typeface="Wingdings" panose="05000000000000000000" pitchFamily="2" charset="2"/>
              </a:rPr>
              <a:t>must be much smaller than the database file, only then it will be beneficial to create an index file that is used to reduce the search time.</a:t>
            </a:r>
          </a:p>
          <a:p>
            <a:pPr marL="285750" indent="-285750" algn="just">
              <a:buFont typeface="Arial" panose="020B0604020202020204" pitchFamily="34" charset="0"/>
              <a:buChar char="•"/>
            </a:pPr>
            <a:endParaRPr lang="en-US" dirty="0">
              <a:sym typeface="Wingdings" panose="05000000000000000000" pitchFamily="2" charset="2"/>
            </a:endParaRPr>
          </a:p>
          <a:p>
            <a:pPr marL="285750" indent="-285750" algn="just">
              <a:buFont typeface="Arial" panose="020B0604020202020204" pitchFamily="34" charset="0"/>
              <a:buChar char="•"/>
            </a:pPr>
            <a:r>
              <a:rPr lang="en-US" b="1" dirty="0">
                <a:solidFill>
                  <a:srgbClr val="0070C0"/>
                </a:solidFill>
                <a:sym typeface="Wingdings" panose="05000000000000000000" pitchFamily="2" charset="2"/>
              </a:rPr>
              <a:t>To reduce the size of the index file (horizontally) we use only one field as the search key or anchor attribute and, we are not providing pointers for each record (vertically). </a:t>
            </a:r>
          </a:p>
          <a:p>
            <a:pPr marL="285750" indent="-285750" algn="just">
              <a:buFont typeface="Arial" panose="020B0604020202020204" pitchFamily="34" charset="0"/>
              <a:buChar char="•"/>
            </a:pPr>
            <a:endParaRPr lang="en-US" dirty="0">
              <a:sym typeface="Wingdings" panose="05000000000000000000" pitchFamily="2" charset="2"/>
            </a:endParaRPr>
          </a:p>
          <a:p>
            <a:pPr marL="285750" indent="-285750" algn="just">
              <a:buFont typeface="Arial" panose="020B0604020202020204" pitchFamily="34" charset="0"/>
              <a:buChar char="•"/>
            </a:pPr>
            <a:r>
              <a:rPr lang="en-US" dirty="0">
                <a:sym typeface="Wingdings" panose="05000000000000000000" pitchFamily="2" charset="2"/>
              </a:rPr>
              <a:t>The type of index in which all the records do not get entries in the index file is called the </a:t>
            </a:r>
            <a:r>
              <a:rPr lang="en-US" b="1" dirty="0">
                <a:solidFill>
                  <a:srgbClr val="0070C0"/>
                </a:solidFill>
                <a:sym typeface="Wingdings" panose="05000000000000000000" pitchFamily="2" charset="2"/>
              </a:rPr>
              <a:t>SPARSE INDEX </a:t>
            </a:r>
            <a:r>
              <a:rPr lang="en-US" dirty="0">
                <a:sym typeface="Wingdings" panose="05000000000000000000" pitchFamily="2" charset="2"/>
              </a:rPr>
              <a:t>and the type of index in which all the values of one field get the entries in the index file is called the </a:t>
            </a:r>
            <a:r>
              <a:rPr lang="en-US" b="1" dirty="0">
                <a:solidFill>
                  <a:srgbClr val="0070C0"/>
                </a:solidFill>
                <a:sym typeface="Wingdings" panose="05000000000000000000" pitchFamily="2" charset="2"/>
              </a:rPr>
              <a:t>DENSE INDEX</a:t>
            </a:r>
            <a:r>
              <a:rPr lang="en-US" b="1" dirty="0">
                <a:sym typeface="Wingdings" panose="05000000000000000000" pitchFamily="2" charset="2"/>
              </a:rPr>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034401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dexing in Databases | Set 1 - GeeksforGeeks">
            <a:extLst>
              <a:ext uri="{FF2B5EF4-FFF2-40B4-BE49-F238E27FC236}">
                <a16:creationId xmlns:a16="http://schemas.microsoft.com/office/drawing/2014/main" id="{EC982D9E-5CAF-0A8E-A960-DB1A9C28F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3437" y="332508"/>
            <a:ext cx="5493327" cy="338050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ndexing in Databases | Set 1 - GeeksforGeeks">
            <a:extLst>
              <a:ext uri="{FF2B5EF4-FFF2-40B4-BE49-F238E27FC236}">
                <a16:creationId xmlns:a16="http://schemas.microsoft.com/office/drawing/2014/main" id="{F1B3F921-9AC3-9100-6BC2-5B85200C1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73" y="332509"/>
            <a:ext cx="5493327" cy="3380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3DF587E8-2F37-3625-8319-4ED518511B21}"/>
              </a:ext>
            </a:extLst>
          </p:cNvPr>
          <p:cNvGraphicFramePr>
            <a:graphicFrameLocks noGrp="1"/>
          </p:cNvGraphicFramePr>
          <p:nvPr>
            <p:extLst>
              <p:ext uri="{D42A27DB-BD31-4B8C-83A1-F6EECF244321}">
                <p14:modId xmlns:p14="http://schemas.microsoft.com/office/powerpoint/2010/main" val="3777420197"/>
              </p:ext>
            </p:extLst>
          </p:nvPr>
        </p:nvGraphicFramePr>
        <p:xfrm>
          <a:off x="263238" y="5005879"/>
          <a:ext cx="1182254" cy="1483360"/>
        </p:xfrm>
        <a:graphic>
          <a:graphicData uri="http://schemas.openxmlformats.org/drawingml/2006/table">
            <a:tbl>
              <a:tblPr firstRow="1" bandRow="1">
                <a:tableStyleId>{5C22544A-7EE6-4342-B048-85BDC9FD1C3A}</a:tableStyleId>
              </a:tblPr>
              <a:tblGrid>
                <a:gridCol w="1182254">
                  <a:extLst>
                    <a:ext uri="{9D8B030D-6E8A-4147-A177-3AD203B41FA5}">
                      <a16:colId xmlns:a16="http://schemas.microsoft.com/office/drawing/2014/main" val="2264762952"/>
                    </a:ext>
                  </a:extLst>
                </a:gridCol>
              </a:tblGrid>
              <a:tr h="370840">
                <a:tc>
                  <a:txBody>
                    <a:bodyPr/>
                    <a:lstStyle/>
                    <a:p>
                      <a:r>
                        <a:rPr lang="en-US" dirty="0"/>
                        <a:t>1</a:t>
                      </a:r>
                    </a:p>
                  </a:txBody>
                  <a:tcPr/>
                </a:tc>
                <a:extLst>
                  <a:ext uri="{0D108BD9-81ED-4DB2-BD59-A6C34878D82A}">
                    <a16:rowId xmlns:a16="http://schemas.microsoft.com/office/drawing/2014/main" val="1392057770"/>
                  </a:ext>
                </a:extLst>
              </a:tr>
              <a:tr h="370840">
                <a:tc>
                  <a:txBody>
                    <a:bodyPr/>
                    <a:lstStyle/>
                    <a:p>
                      <a:r>
                        <a:rPr lang="en-US" dirty="0"/>
                        <a:t>2</a:t>
                      </a:r>
                    </a:p>
                  </a:txBody>
                  <a:tcPr/>
                </a:tc>
                <a:extLst>
                  <a:ext uri="{0D108BD9-81ED-4DB2-BD59-A6C34878D82A}">
                    <a16:rowId xmlns:a16="http://schemas.microsoft.com/office/drawing/2014/main" val="2596355832"/>
                  </a:ext>
                </a:extLst>
              </a:tr>
              <a:tr h="370840">
                <a:tc>
                  <a:txBody>
                    <a:bodyPr/>
                    <a:lstStyle/>
                    <a:p>
                      <a:r>
                        <a:rPr lang="en-US" dirty="0"/>
                        <a:t>3</a:t>
                      </a:r>
                    </a:p>
                  </a:txBody>
                  <a:tcPr/>
                </a:tc>
                <a:extLst>
                  <a:ext uri="{0D108BD9-81ED-4DB2-BD59-A6C34878D82A}">
                    <a16:rowId xmlns:a16="http://schemas.microsoft.com/office/drawing/2014/main" val="584303432"/>
                  </a:ext>
                </a:extLst>
              </a:tr>
              <a:tr h="370840">
                <a:tc>
                  <a:txBody>
                    <a:bodyPr/>
                    <a:lstStyle/>
                    <a:p>
                      <a:r>
                        <a:rPr lang="en-US" dirty="0"/>
                        <a:t>4</a:t>
                      </a:r>
                    </a:p>
                  </a:txBody>
                  <a:tcPr/>
                </a:tc>
                <a:extLst>
                  <a:ext uri="{0D108BD9-81ED-4DB2-BD59-A6C34878D82A}">
                    <a16:rowId xmlns:a16="http://schemas.microsoft.com/office/drawing/2014/main" val="3190505535"/>
                  </a:ext>
                </a:extLst>
              </a:tr>
            </a:tbl>
          </a:graphicData>
        </a:graphic>
      </p:graphicFrame>
      <p:graphicFrame>
        <p:nvGraphicFramePr>
          <p:cNvPr id="5" name="Table 5">
            <a:extLst>
              <a:ext uri="{FF2B5EF4-FFF2-40B4-BE49-F238E27FC236}">
                <a16:creationId xmlns:a16="http://schemas.microsoft.com/office/drawing/2014/main" id="{F17BA294-D73A-A19B-8141-B170787B355A}"/>
              </a:ext>
            </a:extLst>
          </p:cNvPr>
          <p:cNvGraphicFramePr>
            <a:graphicFrameLocks noGrp="1"/>
          </p:cNvGraphicFramePr>
          <p:nvPr>
            <p:extLst>
              <p:ext uri="{D42A27DB-BD31-4B8C-83A1-F6EECF244321}">
                <p14:modId xmlns:p14="http://schemas.microsoft.com/office/powerpoint/2010/main" val="3394751918"/>
              </p:ext>
            </p:extLst>
          </p:nvPr>
        </p:nvGraphicFramePr>
        <p:xfrm>
          <a:off x="3685310" y="3879660"/>
          <a:ext cx="2535381" cy="2595880"/>
        </p:xfrm>
        <a:graphic>
          <a:graphicData uri="http://schemas.openxmlformats.org/drawingml/2006/table">
            <a:tbl>
              <a:tblPr firstRow="1" bandRow="1">
                <a:tableStyleId>{5C22544A-7EE6-4342-B048-85BDC9FD1C3A}</a:tableStyleId>
              </a:tblPr>
              <a:tblGrid>
                <a:gridCol w="2535381">
                  <a:extLst>
                    <a:ext uri="{9D8B030D-6E8A-4147-A177-3AD203B41FA5}">
                      <a16:colId xmlns:a16="http://schemas.microsoft.com/office/drawing/2014/main" val="2902395087"/>
                    </a:ext>
                  </a:extLst>
                </a:gridCol>
              </a:tblGrid>
              <a:tr h="370840">
                <a:tc>
                  <a:txBody>
                    <a:bodyPr/>
                    <a:lstStyle/>
                    <a:p>
                      <a:r>
                        <a:rPr lang="en-US" dirty="0"/>
                        <a:t>1</a:t>
                      </a:r>
                    </a:p>
                  </a:txBody>
                  <a:tcPr/>
                </a:tc>
                <a:extLst>
                  <a:ext uri="{0D108BD9-81ED-4DB2-BD59-A6C34878D82A}">
                    <a16:rowId xmlns:a16="http://schemas.microsoft.com/office/drawing/2014/main" val="4084537880"/>
                  </a:ext>
                </a:extLst>
              </a:tr>
              <a:tr h="370840">
                <a:tc>
                  <a:txBody>
                    <a:bodyPr/>
                    <a:lstStyle/>
                    <a:p>
                      <a:r>
                        <a:rPr lang="en-US" dirty="0"/>
                        <a:t>1</a:t>
                      </a:r>
                    </a:p>
                  </a:txBody>
                  <a:tcPr/>
                </a:tc>
                <a:extLst>
                  <a:ext uri="{0D108BD9-81ED-4DB2-BD59-A6C34878D82A}">
                    <a16:rowId xmlns:a16="http://schemas.microsoft.com/office/drawing/2014/main" val="2483607509"/>
                  </a:ext>
                </a:extLst>
              </a:tr>
              <a:tr h="370840">
                <a:tc>
                  <a:txBody>
                    <a:bodyPr/>
                    <a:lstStyle/>
                    <a:p>
                      <a:r>
                        <a:rPr lang="en-US" dirty="0"/>
                        <a:t>1</a:t>
                      </a:r>
                    </a:p>
                  </a:txBody>
                  <a:tcPr/>
                </a:tc>
                <a:extLst>
                  <a:ext uri="{0D108BD9-81ED-4DB2-BD59-A6C34878D82A}">
                    <a16:rowId xmlns:a16="http://schemas.microsoft.com/office/drawing/2014/main" val="308091686"/>
                  </a:ext>
                </a:extLst>
              </a:tr>
              <a:tr h="370840">
                <a:tc>
                  <a:txBody>
                    <a:bodyPr/>
                    <a:lstStyle/>
                    <a:p>
                      <a:r>
                        <a:rPr lang="en-US" dirty="0"/>
                        <a:t>2</a:t>
                      </a:r>
                    </a:p>
                  </a:txBody>
                  <a:tcPr/>
                </a:tc>
                <a:extLst>
                  <a:ext uri="{0D108BD9-81ED-4DB2-BD59-A6C34878D82A}">
                    <a16:rowId xmlns:a16="http://schemas.microsoft.com/office/drawing/2014/main" val="3266933245"/>
                  </a:ext>
                </a:extLst>
              </a:tr>
              <a:tr h="370840">
                <a:tc>
                  <a:txBody>
                    <a:bodyPr/>
                    <a:lstStyle/>
                    <a:p>
                      <a:r>
                        <a:rPr lang="en-US" dirty="0"/>
                        <a:t>3</a:t>
                      </a:r>
                    </a:p>
                  </a:txBody>
                  <a:tcPr/>
                </a:tc>
                <a:extLst>
                  <a:ext uri="{0D108BD9-81ED-4DB2-BD59-A6C34878D82A}">
                    <a16:rowId xmlns:a16="http://schemas.microsoft.com/office/drawing/2014/main" val="1752972876"/>
                  </a:ext>
                </a:extLst>
              </a:tr>
              <a:tr h="370840">
                <a:tc>
                  <a:txBody>
                    <a:bodyPr/>
                    <a:lstStyle/>
                    <a:p>
                      <a:r>
                        <a:rPr lang="en-US" dirty="0"/>
                        <a:t>3</a:t>
                      </a:r>
                    </a:p>
                  </a:txBody>
                  <a:tcPr/>
                </a:tc>
                <a:extLst>
                  <a:ext uri="{0D108BD9-81ED-4DB2-BD59-A6C34878D82A}">
                    <a16:rowId xmlns:a16="http://schemas.microsoft.com/office/drawing/2014/main" val="2376603991"/>
                  </a:ext>
                </a:extLst>
              </a:tr>
              <a:tr h="370840">
                <a:tc>
                  <a:txBody>
                    <a:bodyPr/>
                    <a:lstStyle/>
                    <a:p>
                      <a:r>
                        <a:rPr lang="en-US" dirty="0"/>
                        <a:t>4</a:t>
                      </a:r>
                    </a:p>
                  </a:txBody>
                  <a:tcPr/>
                </a:tc>
                <a:extLst>
                  <a:ext uri="{0D108BD9-81ED-4DB2-BD59-A6C34878D82A}">
                    <a16:rowId xmlns:a16="http://schemas.microsoft.com/office/drawing/2014/main" val="1235517921"/>
                  </a:ext>
                </a:extLst>
              </a:tr>
            </a:tbl>
          </a:graphicData>
        </a:graphic>
      </p:graphicFrame>
      <p:grpSp>
        <p:nvGrpSpPr>
          <p:cNvPr id="15" name="Group 14">
            <a:extLst>
              <a:ext uri="{FF2B5EF4-FFF2-40B4-BE49-F238E27FC236}">
                <a16:creationId xmlns:a16="http://schemas.microsoft.com/office/drawing/2014/main" id="{A736A578-45A9-A9BA-BD65-6B435A9CB5A6}"/>
              </a:ext>
            </a:extLst>
          </p:cNvPr>
          <p:cNvGrpSpPr/>
          <p:nvPr/>
        </p:nvGrpSpPr>
        <p:grpSpPr>
          <a:xfrm>
            <a:off x="1445492" y="4075430"/>
            <a:ext cx="2258290" cy="1903346"/>
            <a:chOff x="3241965" y="3453285"/>
            <a:chExt cx="2258290" cy="1903346"/>
          </a:xfrm>
        </p:grpSpPr>
        <p:cxnSp>
          <p:nvCxnSpPr>
            <p:cNvPr id="7" name="Straight Arrow Connector 6">
              <a:extLst>
                <a:ext uri="{FF2B5EF4-FFF2-40B4-BE49-F238E27FC236}">
                  <a16:creationId xmlns:a16="http://schemas.microsoft.com/office/drawing/2014/main" id="{8666C6C5-231D-2661-E4AA-3CAFE86195BF}"/>
                </a:ext>
              </a:extLst>
            </p:cNvPr>
            <p:cNvCxnSpPr>
              <a:cxnSpLocks/>
            </p:cNvCxnSpPr>
            <p:nvPr/>
          </p:nvCxnSpPr>
          <p:spPr>
            <a:xfrm flipV="1">
              <a:off x="3283528" y="3453285"/>
              <a:ext cx="2216727" cy="947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3AAACF3-C5EA-7A7F-9994-CB842A7DB668}"/>
                </a:ext>
              </a:extLst>
            </p:cNvPr>
            <p:cNvCxnSpPr>
              <a:cxnSpLocks/>
            </p:cNvCxnSpPr>
            <p:nvPr/>
          </p:nvCxnSpPr>
          <p:spPr>
            <a:xfrm>
              <a:off x="3283528" y="4788595"/>
              <a:ext cx="2216727" cy="217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3C66DC6-7D6B-27F6-C8B0-6B10A222132E}"/>
                </a:ext>
              </a:extLst>
            </p:cNvPr>
            <p:cNvCxnSpPr/>
            <p:nvPr/>
          </p:nvCxnSpPr>
          <p:spPr>
            <a:xfrm>
              <a:off x="3241965" y="5204231"/>
              <a:ext cx="225829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A57F7EFA-D4B4-140D-3395-A0A8901D433F}"/>
              </a:ext>
            </a:extLst>
          </p:cNvPr>
          <p:cNvCxnSpPr>
            <a:cxnSpLocks/>
          </p:cNvCxnSpPr>
          <p:nvPr/>
        </p:nvCxnSpPr>
        <p:spPr>
          <a:xfrm>
            <a:off x="1445492" y="6285576"/>
            <a:ext cx="22998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92BA5E8-F57C-BBE6-3BA6-AB10DE5D768E}"/>
              </a:ext>
            </a:extLst>
          </p:cNvPr>
          <p:cNvSpPr txBox="1"/>
          <p:nvPr/>
        </p:nvSpPr>
        <p:spPr>
          <a:xfrm>
            <a:off x="346365" y="3778644"/>
            <a:ext cx="2895600" cy="369332"/>
          </a:xfrm>
          <a:prstGeom prst="rect">
            <a:avLst/>
          </a:prstGeom>
          <a:noFill/>
        </p:spPr>
        <p:txBody>
          <a:bodyPr wrap="square" rtlCol="0">
            <a:spAutoFit/>
          </a:bodyPr>
          <a:lstStyle/>
          <a:p>
            <a:r>
              <a:rPr lang="en-US" b="1" dirty="0"/>
              <a:t>Is it a sparse or dense index?</a:t>
            </a:r>
          </a:p>
        </p:txBody>
      </p:sp>
      <p:pic>
        <p:nvPicPr>
          <p:cNvPr id="4102" name="Picture 6" descr="Image result for dense index">
            <a:extLst>
              <a:ext uri="{FF2B5EF4-FFF2-40B4-BE49-F238E27FC236}">
                <a16:creationId xmlns:a16="http://schemas.microsoft.com/office/drawing/2014/main" id="{8EB19445-016A-1C28-C91B-BA8CFC26E4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036" y="4053753"/>
            <a:ext cx="5048250"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64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circle(in)">
                                      <p:cBhvr>
                                        <p:cTn id="7" dur="20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73976B-BC94-A8C9-0991-ACAA5F337DA8}"/>
              </a:ext>
            </a:extLst>
          </p:cNvPr>
          <p:cNvSpPr txBox="1"/>
          <p:nvPr/>
        </p:nvSpPr>
        <p:spPr>
          <a:xfrm>
            <a:off x="152398" y="387927"/>
            <a:ext cx="1149927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In an unsorted file, only dense indexing can be used. This also helps to retrieve the records faster.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indexing does not impact the structure of the database file i.e., the structure of the database file is independent of the index file.</a:t>
            </a:r>
          </a:p>
          <a:p>
            <a:endParaRPr lang="en-US" b="1" dirty="0">
              <a:solidFill>
                <a:srgbClr val="0070C0"/>
              </a:solidFill>
            </a:endParaRPr>
          </a:p>
          <a:p>
            <a:pPr marL="285750" indent="-285750">
              <a:buFont typeface="Arial" panose="020B0604020202020204" pitchFamily="34" charset="0"/>
              <a:buChar char="•"/>
            </a:pPr>
            <a:r>
              <a:rPr lang="en-US" b="1" dirty="0">
                <a:solidFill>
                  <a:srgbClr val="0070C0"/>
                </a:solidFill>
              </a:rPr>
              <a:t>However, creating and storing the index file involves additional overhead in terms of creation time and storage.</a:t>
            </a:r>
          </a:p>
          <a:p>
            <a:endParaRPr lang="en-US" b="1" dirty="0">
              <a:solidFill>
                <a:srgbClr val="0070C0"/>
              </a:solidFill>
            </a:endParaRPr>
          </a:p>
          <a:p>
            <a:endParaRPr lang="en-US" dirty="0"/>
          </a:p>
          <a:p>
            <a:endParaRPr lang="en-US" dirty="0"/>
          </a:p>
        </p:txBody>
      </p:sp>
      <p:sp>
        <p:nvSpPr>
          <p:cNvPr id="4" name="TextBox 3">
            <a:extLst>
              <a:ext uri="{FF2B5EF4-FFF2-40B4-BE49-F238E27FC236}">
                <a16:creationId xmlns:a16="http://schemas.microsoft.com/office/drawing/2014/main" id="{F1F82112-EE1F-1042-7CB2-A50AD1DF46E7}"/>
              </a:ext>
            </a:extLst>
          </p:cNvPr>
          <p:cNvSpPr txBox="1"/>
          <p:nvPr/>
        </p:nvSpPr>
        <p:spPr>
          <a:xfrm>
            <a:off x="4364181" y="2506936"/>
            <a:ext cx="6096000" cy="369332"/>
          </a:xfrm>
          <a:prstGeom prst="rect">
            <a:avLst/>
          </a:prstGeom>
          <a:noFill/>
        </p:spPr>
        <p:txBody>
          <a:bodyPr wrap="square">
            <a:spAutoFit/>
          </a:bodyPr>
          <a:lstStyle/>
          <a:p>
            <a:pPr algn="just"/>
            <a:r>
              <a:rPr lang="en-US" b="1" i="0" dirty="0">
                <a:solidFill>
                  <a:srgbClr val="0070C0"/>
                </a:solidFill>
                <a:effectLst/>
                <a:latin typeface="erdana"/>
              </a:rPr>
              <a:t>Indexing Methods</a:t>
            </a:r>
          </a:p>
        </p:txBody>
      </p:sp>
      <p:graphicFrame>
        <p:nvGraphicFramePr>
          <p:cNvPr id="5" name="Diagram 4">
            <a:extLst>
              <a:ext uri="{FF2B5EF4-FFF2-40B4-BE49-F238E27FC236}">
                <a16:creationId xmlns:a16="http://schemas.microsoft.com/office/drawing/2014/main" id="{CDDAF016-C3E7-147E-37E0-1FA55BC1E36D}"/>
              </a:ext>
            </a:extLst>
          </p:cNvPr>
          <p:cNvGraphicFramePr/>
          <p:nvPr>
            <p:extLst>
              <p:ext uri="{D42A27DB-BD31-4B8C-83A1-F6EECF244321}">
                <p14:modId xmlns:p14="http://schemas.microsoft.com/office/powerpoint/2010/main" val="1172726989"/>
              </p:ext>
            </p:extLst>
          </p:nvPr>
        </p:nvGraphicFramePr>
        <p:xfrm>
          <a:off x="1616362" y="2973249"/>
          <a:ext cx="9107056" cy="31920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6853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A9B696-6E75-B576-D9CC-5CBCB8746AF3}"/>
              </a:ext>
            </a:extLst>
          </p:cNvPr>
          <p:cNvSpPr txBox="1"/>
          <p:nvPr/>
        </p:nvSpPr>
        <p:spPr>
          <a:xfrm>
            <a:off x="249381" y="429491"/>
            <a:ext cx="11651674" cy="2862322"/>
          </a:xfrm>
          <a:prstGeom prst="rect">
            <a:avLst/>
          </a:prstGeom>
          <a:noFill/>
        </p:spPr>
        <p:txBody>
          <a:bodyPr wrap="square" rtlCol="0">
            <a:spAutoFit/>
          </a:bodyPr>
          <a:lstStyle/>
          <a:p>
            <a:r>
              <a:rPr lang="en-US" b="1" dirty="0"/>
              <a:t>Primary Indexing: </a:t>
            </a:r>
            <a:r>
              <a:rPr lang="en-US" dirty="0"/>
              <a:t>We use the </a:t>
            </a:r>
            <a:r>
              <a:rPr lang="en-US" b="1" dirty="0"/>
              <a:t>primary key as the search key, </a:t>
            </a:r>
            <a:r>
              <a:rPr lang="en-US" dirty="0"/>
              <a:t>and it is used in a </a:t>
            </a:r>
            <a:r>
              <a:rPr lang="en-US" b="1" dirty="0"/>
              <a:t>sorted or ordered file.</a:t>
            </a:r>
          </a:p>
          <a:p>
            <a:endParaRPr lang="en-US" b="1" dirty="0"/>
          </a:p>
          <a:p>
            <a:r>
              <a:rPr lang="en-US" b="1" dirty="0"/>
              <a:t>Clustered Indexing: </a:t>
            </a:r>
            <a:r>
              <a:rPr lang="en-US" dirty="0"/>
              <a:t>In this case, we use the </a:t>
            </a:r>
            <a:r>
              <a:rPr lang="en-US" b="1" dirty="0"/>
              <a:t>non-key attribute </a:t>
            </a:r>
            <a:r>
              <a:rPr lang="en-US" dirty="0"/>
              <a:t>to make a search key and it is also created on a </a:t>
            </a:r>
            <a:r>
              <a:rPr lang="en-US" b="1" dirty="0"/>
              <a:t>sorted file.</a:t>
            </a:r>
          </a:p>
          <a:p>
            <a:endParaRPr lang="en-US" b="1" dirty="0"/>
          </a:p>
          <a:p>
            <a:r>
              <a:rPr lang="en-US" b="1" dirty="0"/>
              <a:t>Secondary Indexing: </a:t>
            </a:r>
            <a:r>
              <a:rPr lang="en-US" dirty="0"/>
              <a:t>used when the </a:t>
            </a:r>
            <a:r>
              <a:rPr lang="en-US" b="1" dirty="0"/>
              <a:t>main file is unsorted</a:t>
            </a:r>
            <a:r>
              <a:rPr lang="en-US" dirty="0"/>
              <a:t>, and it is a type of dense indexing. Here </a:t>
            </a:r>
            <a:r>
              <a:rPr lang="en-US" b="1" dirty="0"/>
              <a:t>search key may be a key or non-key attribute.</a:t>
            </a:r>
          </a:p>
          <a:p>
            <a:endParaRPr lang="en-US" b="1" dirty="0"/>
          </a:p>
          <a:p>
            <a:r>
              <a:rPr lang="en-US" b="1" dirty="0">
                <a:solidFill>
                  <a:srgbClr val="0070C0"/>
                </a:solidFill>
                <a:highlight>
                  <a:srgbClr val="FFFF00"/>
                </a:highlight>
              </a:rPr>
              <a:t>NOTE: A DATABASE FILE MAY BE SORTED OR UNSORTED BUT THE INDEX FILE IS ALWAYS SORTED ONLY THEN IT IS USEFUL</a:t>
            </a:r>
            <a:r>
              <a:rPr lang="en-US" b="1" dirty="0">
                <a:highlight>
                  <a:srgbClr val="FFFF00"/>
                </a:highlight>
              </a:rPr>
              <a:t>.</a:t>
            </a:r>
          </a:p>
          <a:p>
            <a:endParaRPr lang="en-US" b="1" dirty="0">
              <a:highlight>
                <a:srgbClr val="FFFF00"/>
              </a:highlight>
            </a:endParaRPr>
          </a:p>
          <a:p>
            <a:r>
              <a:rPr lang="en-US" b="1" dirty="0"/>
              <a:t>In MULTILEVEL INDEXING we create another index on an already created index when the index file is also large.</a:t>
            </a:r>
          </a:p>
        </p:txBody>
      </p:sp>
      <p:pic>
        <p:nvPicPr>
          <p:cNvPr id="3080" name="Picture 8" descr="DBMS - Indexing">
            <a:extLst>
              <a:ext uri="{FF2B5EF4-FFF2-40B4-BE49-F238E27FC236}">
                <a16:creationId xmlns:a16="http://schemas.microsoft.com/office/drawing/2014/main" id="{A5B19184-E8D7-3038-B747-52F00002B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5166" y="3172691"/>
            <a:ext cx="3801088" cy="3456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362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D28A56-5C5C-22DF-EDFC-E9A9A9858ABC}"/>
              </a:ext>
            </a:extLst>
          </p:cNvPr>
          <p:cNvSpPr txBox="1"/>
          <p:nvPr/>
        </p:nvSpPr>
        <p:spPr>
          <a:xfrm>
            <a:off x="166254" y="152400"/>
            <a:ext cx="10654146" cy="2031325"/>
          </a:xfrm>
          <a:prstGeom prst="rect">
            <a:avLst/>
          </a:prstGeom>
          <a:noFill/>
        </p:spPr>
        <p:txBody>
          <a:bodyPr wrap="square" rtlCol="0">
            <a:spAutoFit/>
          </a:bodyPr>
          <a:lstStyle/>
          <a:p>
            <a:r>
              <a:rPr lang="en-US" b="1" dirty="0"/>
              <a:t>PRIMARY INDEXING</a:t>
            </a:r>
          </a:p>
          <a:p>
            <a:endParaRPr lang="en-US" dirty="0"/>
          </a:p>
          <a:p>
            <a:r>
              <a:rPr lang="en-US" dirty="0"/>
              <a:t>1. Main file is sorted according to the primary key.</a:t>
            </a:r>
          </a:p>
          <a:p>
            <a:r>
              <a:rPr lang="en-US" dirty="0"/>
              <a:t>2. Primary key is used as the anchor attribute.</a:t>
            </a:r>
          </a:p>
          <a:p>
            <a:r>
              <a:rPr lang="en-US" dirty="0"/>
              <a:t>3. It is an example of sparse indexing.</a:t>
            </a:r>
          </a:p>
          <a:p>
            <a:r>
              <a:rPr lang="en-US" dirty="0"/>
              <a:t>4. No. of entries in the index file=No. of blocks acquired in the main file</a:t>
            </a:r>
          </a:p>
          <a:p>
            <a:r>
              <a:rPr lang="en-US" dirty="0"/>
              <a:t>5. No. of access required=log</a:t>
            </a:r>
            <a:r>
              <a:rPr lang="en-US" baseline="-25000" dirty="0"/>
              <a:t>2</a:t>
            </a:r>
            <a:r>
              <a:rPr lang="en-US" dirty="0"/>
              <a:t>n+1</a:t>
            </a:r>
          </a:p>
        </p:txBody>
      </p:sp>
      <p:pic>
        <p:nvPicPr>
          <p:cNvPr id="5126" name="Picture 6" descr="Indexing | Understand The Concept of Indexing in Depth">
            <a:extLst>
              <a:ext uri="{FF2B5EF4-FFF2-40B4-BE49-F238E27FC236}">
                <a16:creationId xmlns:a16="http://schemas.microsoft.com/office/drawing/2014/main" id="{630A1A0A-3C81-6477-EC8F-0F4A8621C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9508" y="1954112"/>
            <a:ext cx="5671989" cy="452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1478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565FD7-5C6E-EAF5-B5FB-720CE98BBDFD}"/>
              </a:ext>
            </a:extLst>
          </p:cNvPr>
          <p:cNvSpPr txBox="1"/>
          <p:nvPr/>
        </p:nvSpPr>
        <p:spPr>
          <a:xfrm>
            <a:off x="3491345" y="28337"/>
            <a:ext cx="5209309" cy="369332"/>
          </a:xfrm>
          <a:prstGeom prst="rect">
            <a:avLst/>
          </a:prstGeom>
          <a:noFill/>
        </p:spPr>
        <p:txBody>
          <a:bodyPr wrap="square" rtlCol="0">
            <a:spAutoFit/>
          </a:bodyPr>
          <a:lstStyle/>
          <a:p>
            <a:r>
              <a:rPr lang="en-US" b="1" dirty="0">
                <a:solidFill>
                  <a:srgbClr val="0070C0"/>
                </a:solidFill>
              </a:rPr>
              <a:t>Is creating a primary index useful or Not?</a:t>
            </a:r>
          </a:p>
        </p:txBody>
      </p:sp>
      <p:sp>
        <p:nvSpPr>
          <p:cNvPr id="4" name="TextBox 3">
            <a:extLst>
              <a:ext uri="{FF2B5EF4-FFF2-40B4-BE49-F238E27FC236}">
                <a16:creationId xmlns:a16="http://schemas.microsoft.com/office/drawing/2014/main" id="{ACF51DD7-A538-EA44-2C3F-7511D8AFDE88}"/>
              </a:ext>
            </a:extLst>
          </p:cNvPr>
          <p:cNvSpPr txBox="1"/>
          <p:nvPr/>
        </p:nvSpPr>
        <p:spPr>
          <a:xfrm>
            <a:off x="290944" y="503589"/>
            <a:ext cx="11610110" cy="5047536"/>
          </a:xfrm>
          <a:prstGeom prst="rect">
            <a:avLst/>
          </a:prstGeom>
          <a:noFill/>
        </p:spPr>
        <p:txBody>
          <a:bodyPr wrap="square" rtlCol="0">
            <a:spAutoFit/>
          </a:bodyPr>
          <a:lstStyle/>
          <a:p>
            <a:pPr algn="ctr"/>
            <a:r>
              <a:rPr lang="en-US" b="1" dirty="0">
                <a:solidFill>
                  <a:srgbClr val="0070C0"/>
                </a:solidFill>
              </a:rPr>
              <a:t>Time to Access without index</a:t>
            </a:r>
          </a:p>
          <a:p>
            <a:endParaRPr lang="en-US" dirty="0"/>
          </a:p>
          <a:p>
            <a:r>
              <a:rPr lang="en-US" b="1" dirty="0"/>
              <a:t>Block size=1024 bytes and record size=100 Bytes, No. of records= 30,000</a:t>
            </a:r>
          </a:p>
          <a:p>
            <a:endParaRPr lang="en-US" dirty="0"/>
          </a:p>
          <a:p>
            <a:pPr algn="ctr"/>
            <a:r>
              <a:rPr lang="en-US" b="1" dirty="0"/>
              <a:t>Blocking factor= Block size/record size</a:t>
            </a:r>
          </a:p>
          <a:p>
            <a:pPr algn="ctr"/>
            <a:r>
              <a:rPr lang="en-US" sz="1400" b="1" dirty="0">
                <a:solidFill>
                  <a:srgbClr val="0070C0"/>
                </a:solidFill>
              </a:rPr>
              <a:t>(Blocking factor is the number of records in a block)</a:t>
            </a:r>
          </a:p>
          <a:p>
            <a:endParaRPr lang="en-US" sz="1400" b="1" dirty="0">
              <a:solidFill>
                <a:srgbClr val="0070C0"/>
              </a:solidFill>
            </a:endParaRPr>
          </a:p>
          <a:p>
            <a:r>
              <a:rPr lang="en-US" sz="1400" b="1" dirty="0">
                <a:solidFill>
                  <a:srgbClr val="0070C0"/>
                </a:solidFill>
              </a:rPr>
              <a:t>                                                                                                                  </a:t>
            </a:r>
            <a:r>
              <a:rPr lang="en-US" dirty="0"/>
              <a:t>= 1024/100 =10.24 =10 </a:t>
            </a:r>
          </a:p>
          <a:p>
            <a:r>
              <a:rPr lang="en-US" dirty="0"/>
              <a:t>(We have taken lower bound as we are using here unspanned mapping)</a:t>
            </a:r>
          </a:p>
          <a:p>
            <a:endParaRPr lang="en-US" dirty="0"/>
          </a:p>
          <a:p>
            <a:pPr algn="ctr"/>
            <a:r>
              <a:rPr lang="en-US" b="1" dirty="0"/>
              <a:t>No. of blocks in main file (n)= No. of records in the main file/blocking factor</a:t>
            </a:r>
          </a:p>
          <a:p>
            <a:r>
              <a:rPr lang="en-US" dirty="0"/>
              <a:t>                                                                                      = 30,000/10 =3000</a:t>
            </a:r>
          </a:p>
          <a:p>
            <a:r>
              <a:rPr lang="en-US" sz="1400" b="1" dirty="0">
                <a:solidFill>
                  <a:srgbClr val="0070C0"/>
                </a:solidFill>
              </a:rPr>
              <a:t>In case we do not get an integer value then we will take the upper bound as even if 1 or 2 records are there in the block it is occupied so we will consider it as well.</a:t>
            </a:r>
          </a:p>
          <a:p>
            <a:endParaRPr lang="en-US" sz="1400" b="1" dirty="0">
              <a:solidFill>
                <a:srgbClr val="0070C0"/>
              </a:solidFill>
            </a:endParaRPr>
          </a:p>
          <a:p>
            <a:pPr algn="ctr"/>
            <a:r>
              <a:rPr lang="en-US" b="1" dirty="0"/>
              <a:t>No. of block access required= log</a:t>
            </a:r>
            <a:r>
              <a:rPr lang="en-US" b="1" baseline="-25000" dirty="0"/>
              <a:t>2</a:t>
            </a:r>
            <a:r>
              <a:rPr lang="en-US" b="1" dirty="0"/>
              <a:t>n =log</a:t>
            </a:r>
            <a:r>
              <a:rPr lang="en-US" b="1" baseline="-25000" dirty="0"/>
              <a:t>2</a:t>
            </a:r>
            <a:r>
              <a:rPr lang="en-US" b="1" dirty="0"/>
              <a:t> 3000 =12</a:t>
            </a:r>
          </a:p>
          <a:p>
            <a:pPr algn="ctr"/>
            <a:endParaRPr lang="en-US" dirty="0"/>
          </a:p>
          <a:p>
            <a:r>
              <a:rPr lang="en-US" dirty="0"/>
              <a:t>12 is the number of maximum block access that may be required to search a record</a:t>
            </a:r>
          </a:p>
          <a:p>
            <a:endParaRPr lang="en-US" dirty="0"/>
          </a:p>
        </p:txBody>
      </p:sp>
      <p:sp>
        <p:nvSpPr>
          <p:cNvPr id="6" name="Rectangle 5">
            <a:extLst>
              <a:ext uri="{FF2B5EF4-FFF2-40B4-BE49-F238E27FC236}">
                <a16:creationId xmlns:a16="http://schemas.microsoft.com/office/drawing/2014/main" id="{47361574-6B57-2D79-94DF-42AE7240E90D}"/>
              </a:ext>
            </a:extLst>
          </p:cNvPr>
          <p:cNvSpPr/>
          <p:nvPr/>
        </p:nvSpPr>
        <p:spPr>
          <a:xfrm>
            <a:off x="4142509" y="1537855"/>
            <a:ext cx="4003964" cy="67887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B54EAA37-4207-8009-D99E-F8F49BDA8603}"/>
              </a:ext>
            </a:extLst>
          </p:cNvPr>
          <p:cNvSpPr/>
          <p:nvPr/>
        </p:nvSpPr>
        <p:spPr>
          <a:xfrm>
            <a:off x="2493818" y="3047999"/>
            <a:ext cx="7384473" cy="401787"/>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EFFDA0DD-8FA3-1398-5208-08466C76D601}"/>
              </a:ext>
            </a:extLst>
          </p:cNvPr>
          <p:cNvSpPr/>
          <p:nvPr/>
        </p:nvSpPr>
        <p:spPr>
          <a:xfrm>
            <a:off x="3616036" y="4114808"/>
            <a:ext cx="5084618" cy="67887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3996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A47E20-79DA-8A15-74CD-303F605508BF}"/>
              </a:ext>
            </a:extLst>
          </p:cNvPr>
          <p:cNvSpPr txBox="1"/>
          <p:nvPr/>
        </p:nvSpPr>
        <p:spPr>
          <a:xfrm>
            <a:off x="166253" y="0"/>
            <a:ext cx="11804073" cy="3847207"/>
          </a:xfrm>
          <a:prstGeom prst="rect">
            <a:avLst/>
          </a:prstGeom>
          <a:noFill/>
        </p:spPr>
        <p:txBody>
          <a:bodyPr wrap="square" rtlCol="0">
            <a:spAutoFit/>
          </a:bodyPr>
          <a:lstStyle/>
          <a:p>
            <a:pPr algn="ctr"/>
            <a:r>
              <a:rPr lang="en-US" b="1" dirty="0">
                <a:solidFill>
                  <a:srgbClr val="0070C0"/>
                </a:solidFill>
              </a:rPr>
              <a:t>Time to Access with index</a:t>
            </a:r>
          </a:p>
          <a:p>
            <a:endParaRPr lang="en-US" dirty="0"/>
          </a:p>
          <a:p>
            <a:r>
              <a:rPr lang="en-US" b="1" dirty="0"/>
              <a:t>Block size=1024 bytes and record size=15 Bytes (in index), No. of records= 30,000</a:t>
            </a:r>
          </a:p>
          <a:p>
            <a:endParaRPr lang="en-US" dirty="0"/>
          </a:p>
          <a:p>
            <a:r>
              <a:rPr lang="en-US" b="1" dirty="0"/>
              <a:t>Blocking factor= Block size/record size (For index file)   </a:t>
            </a:r>
            <a:r>
              <a:rPr lang="en-US" sz="1400" b="1" dirty="0">
                <a:solidFill>
                  <a:srgbClr val="0070C0"/>
                </a:solidFill>
              </a:rPr>
              <a:t>(Blocking factor is the number of records in a block)</a:t>
            </a:r>
          </a:p>
          <a:p>
            <a:endParaRPr lang="en-US" sz="1400" b="1" dirty="0">
              <a:solidFill>
                <a:srgbClr val="0070C0"/>
              </a:solidFill>
            </a:endParaRPr>
          </a:p>
          <a:p>
            <a:r>
              <a:rPr lang="en-US" sz="1400" b="1" dirty="0">
                <a:solidFill>
                  <a:srgbClr val="0070C0"/>
                </a:solidFill>
              </a:rPr>
              <a:t>                                 </a:t>
            </a:r>
            <a:r>
              <a:rPr lang="en-US" dirty="0"/>
              <a:t>= 1024/15 =68 </a:t>
            </a:r>
          </a:p>
          <a:p>
            <a:endParaRPr lang="en-US" dirty="0"/>
          </a:p>
          <a:p>
            <a:r>
              <a:rPr lang="en-US" b="1" dirty="0"/>
              <a:t>No. of blocks in the index file (n)= No. of records in the index file/blocking factor</a:t>
            </a:r>
          </a:p>
          <a:p>
            <a:r>
              <a:rPr lang="en-US" dirty="0"/>
              <a:t>                                               = 3000/68 =45 </a:t>
            </a:r>
          </a:p>
          <a:p>
            <a:endParaRPr lang="en-US" sz="1400" b="1" dirty="0">
              <a:solidFill>
                <a:srgbClr val="0070C0"/>
              </a:solidFill>
            </a:endParaRPr>
          </a:p>
          <a:p>
            <a:r>
              <a:rPr lang="en-US" b="1" dirty="0"/>
              <a:t>No. of block access required= log</a:t>
            </a:r>
            <a:r>
              <a:rPr lang="en-US" b="1" baseline="-25000" dirty="0"/>
              <a:t>2</a:t>
            </a:r>
            <a:r>
              <a:rPr lang="en-US" b="1" dirty="0"/>
              <a:t>n +1 </a:t>
            </a:r>
            <a:r>
              <a:rPr lang="en-US" dirty="0"/>
              <a:t>=log</a:t>
            </a:r>
            <a:r>
              <a:rPr lang="en-US" baseline="-25000" dirty="0"/>
              <a:t>2</a:t>
            </a:r>
            <a:r>
              <a:rPr lang="en-US" dirty="0"/>
              <a:t> 45 +1 =6+1 =7  </a:t>
            </a:r>
          </a:p>
          <a:p>
            <a:r>
              <a:rPr lang="en-US" dirty="0"/>
              <a:t>7 is the number of maximum block access that may be required to search a record using index</a:t>
            </a:r>
          </a:p>
          <a:p>
            <a:endParaRPr lang="en-US" dirty="0"/>
          </a:p>
        </p:txBody>
      </p:sp>
      <p:graphicFrame>
        <p:nvGraphicFramePr>
          <p:cNvPr id="3" name="Table 3">
            <a:extLst>
              <a:ext uri="{FF2B5EF4-FFF2-40B4-BE49-F238E27FC236}">
                <a16:creationId xmlns:a16="http://schemas.microsoft.com/office/drawing/2014/main" id="{D24D9F7F-C29B-513C-813E-AE77280264BC}"/>
              </a:ext>
            </a:extLst>
          </p:cNvPr>
          <p:cNvGraphicFramePr>
            <a:graphicFrameLocks noGrp="1"/>
          </p:cNvGraphicFramePr>
          <p:nvPr>
            <p:extLst>
              <p:ext uri="{D42A27DB-BD31-4B8C-83A1-F6EECF244321}">
                <p14:modId xmlns:p14="http://schemas.microsoft.com/office/powerpoint/2010/main" val="4215922131"/>
              </p:ext>
            </p:extLst>
          </p:nvPr>
        </p:nvGraphicFramePr>
        <p:xfrm>
          <a:off x="1828800" y="4557374"/>
          <a:ext cx="2235200" cy="2103120"/>
        </p:xfrm>
        <a:graphic>
          <a:graphicData uri="http://schemas.openxmlformats.org/drawingml/2006/table">
            <a:tbl>
              <a:tblPr firstRow="1" bandRow="1">
                <a:tableStyleId>{5C22544A-7EE6-4342-B048-85BDC9FD1C3A}</a:tableStyleId>
              </a:tblPr>
              <a:tblGrid>
                <a:gridCol w="1117600">
                  <a:extLst>
                    <a:ext uri="{9D8B030D-6E8A-4147-A177-3AD203B41FA5}">
                      <a16:colId xmlns:a16="http://schemas.microsoft.com/office/drawing/2014/main" val="4145450423"/>
                    </a:ext>
                  </a:extLst>
                </a:gridCol>
                <a:gridCol w="1117600">
                  <a:extLst>
                    <a:ext uri="{9D8B030D-6E8A-4147-A177-3AD203B41FA5}">
                      <a16:colId xmlns:a16="http://schemas.microsoft.com/office/drawing/2014/main" val="2531983019"/>
                    </a:ext>
                  </a:extLst>
                </a:gridCol>
              </a:tblGrid>
              <a:tr h="276937">
                <a:tc>
                  <a:txBody>
                    <a:bodyPr/>
                    <a:lstStyle/>
                    <a:p>
                      <a:r>
                        <a:rPr lang="en-US" dirty="0"/>
                        <a:t>Primary Key</a:t>
                      </a:r>
                    </a:p>
                  </a:txBody>
                  <a:tcPr/>
                </a:tc>
                <a:tc>
                  <a:txBody>
                    <a:bodyPr/>
                    <a:lstStyle/>
                    <a:p>
                      <a:r>
                        <a:rPr lang="en-US" dirty="0"/>
                        <a:t>Block pointer</a:t>
                      </a:r>
                    </a:p>
                  </a:txBody>
                  <a:tcPr/>
                </a:tc>
                <a:extLst>
                  <a:ext uri="{0D108BD9-81ED-4DB2-BD59-A6C34878D82A}">
                    <a16:rowId xmlns:a16="http://schemas.microsoft.com/office/drawing/2014/main" val="1801528487"/>
                  </a:ext>
                </a:extLst>
              </a:tr>
              <a:tr h="276937">
                <a:tc>
                  <a:txBody>
                    <a:bodyPr/>
                    <a:lstStyle/>
                    <a:p>
                      <a:endParaRPr lang="en-US"/>
                    </a:p>
                  </a:txBody>
                  <a:tcPr/>
                </a:tc>
                <a:tc>
                  <a:txBody>
                    <a:bodyPr/>
                    <a:lstStyle/>
                    <a:p>
                      <a:endParaRPr lang="en-US"/>
                    </a:p>
                  </a:txBody>
                  <a:tcPr/>
                </a:tc>
                <a:extLst>
                  <a:ext uri="{0D108BD9-81ED-4DB2-BD59-A6C34878D82A}">
                    <a16:rowId xmlns:a16="http://schemas.microsoft.com/office/drawing/2014/main" val="83425635"/>
                  </a:ext>
                </a:extLst>
              </a:tr>
              <a:tr h="276937">
                <a:tc>
                  <a:txBody>
                    <a:bodyPr/>
                    <a:lstStyle/>
                    <a:p>
                      <a:r>
                        <a:rPr lang="en-US" dirty="0"/>
                        <a:t>     15 KB</a:t>
                      </a:r>
                    </a:p>
                  </a:txBody>
                  <a:tcPr/>
                </a:tc>
                <a:tc>
                  <a:txBody>
                    <a:bodyPr/>
                    <a:lstStyle/>
                    <a:p>
                      <a:endParaRPr lang="en-US" dirty="0"/>
                    </a:p>
                  </a:txBody>
                  <a:tcPr/>
                </a:tc>
                <a:extLst>
                  <a:ext uri="{0D108BD9-81ED-4DB2-BD59-A6C34878D82A}">
                    <a16:rowId xmlns:a16="http://schemas.microsoft.com/office/drawing/2014/main" val="3972933296"/>
                  </a:ext>
                </a:extLst>
              </a:tr>
              <a:tr h="276937">
                <a:tc>
                  <a:txBody>
                    <a:bodyPr/>
                    <a:lstStyle/>
                    <a:p>
                      <a:endParaRPr lang="en-US"/>
                    </a:p>
                  </a:txBody>
                  <a:tcPr/>
                </a:tc>
                <a:tc>
                  <a:txBody>
                    <a:bodyPr/>
                    <a:lstStyle/>
                    <a:p>
                      <a:endParaRPr lang="en-US"/>
                    </a:p>
                  </a:txBody>
                  <a:tcPr/>
                </a:tc>
                <a:extLst>
                  <a:ext uri="{0D108BD9-81ED-4DB2-BD59-A6C34878D82A}">
                    <a16:rowId xmlns:a16="http://schemas.microsoft.com/office/drawing/2014/main" val="202929595"/>
                  </a:ext>
                </a:extLst>
              </a:tr>
              <a:tr h="276937">
                <a:tc>
                  <a:txBody>
                    <a:bodyPr/>
                    <a:lstStyle/>
                    <a:p>
                      <a:endParaRPr lang="en-US"/>
                    </a:p>
                  </a:txBody>
                  <a:tcPr/>
                </a:tc>
                <a:tc>
                  <a:txBody>
                    <a:bodyPr/>
                    <a:lstStyle/>
                    <a:p>
                      <a:endParaRPr lang="en-US" dirty="0"/>
                    </a:p>
                  </a:txBody>
                  <a:tcPr/>
                </a:tc>
                <a:extLst>
                  <a:ext uri="{0D108BD9-81ED-4DB2-BD59-A6C34878D82A}">
                    <a16:rowId xmlns:a16="http://schemas.microsoft.com/office/drawing/2014/main" val="3805454978"/>
                  </a:ext>
                </a:extLst>
              </a:tr>
            </a:tbl>
          </a:graphicData>
        </a:graphic>
      </p:graphicFrame>
      <p:graphicFrame>
        <p:nvGraphicFramePr>
          <p:cNvPr id="4" name="Table 4">
            <a:extLst>
              <a:ext uri="{FF2B5EF4-FFF2-40B4-BE49-F238E27FC236}">
                <a16:creationId xmlns:a16="http://schemas.microsoft.com/office/drawing/2014/main" id="{30CCA44B-D250-0698-2EBF-BE83F1A09507}"/>
              </a:ext>
            </a:extLst>
          </p:cNvPr>
          <p:cNvGraphicFramePr>
            <a:graphicFrameLocks noGrp="1"/>
          </p:cNvGraphicFramePr>
          <p:nvPr>
            <p:extLst>
              <p:ext uri="{D42A27DB-BD31-4B8C-83A1-F6EECF244321}">
                <p14:modId xmlns:p14="http://schemas.microsoft.com/office/powerpoint/2010/main" val="4133119441"/>
              </p:ext>
            </p:extLst>
          </p:nvPr>
        </p:nvGraphicFramePr>
        <p:xfrm>
          <a:off x="4835236" y="3741810"/>
          <a:ext cx="5075384" cy="2956560"/>
        </p:xfrm>
        <a:graphic>
          <a:graphicData uri="http://schemas.openxmlformats.org/drawingml/2006/table">
            <a:tbl>
              <a:tblPr firstRow="1" bandRow="1">
                <a:tableStyleId>{5C22544A-7EE6-4342-B048-85BDC9FD1C3A}</a:tableStyleId>
              </a:tblPr>
              <a:tblGrid>
                <a:gridCol w="1268846">
                  <a:extLst>
                    <a:ext uri="{9D8B030D-6E8A-4147-A177-3AD203B41FA5}">
                      <a16:colId xmlns:a16="http://schemas.microsoft.com/office/drawing/2014/main" val="1472591692"/>
                    </a:ext>
                  </a:extLst>
                </a:gridCol>
                <a:gridCol w="1268846">
                  <a:extLst>
                    <a:ext uri="{9D8B030D-6E8A-4147-A177-3AD203B41FA5}">
                      <a16:colId xmlns:a16="http://schemas.microsoft.com/office/drawing/2014/main" val="3100572917"/>
                    </a:ext>
                  </a:extLst>
                </a:gridCol>
                <a:gridCol w="1268846">
                  <a:extLst>
                    <a:ext uri="{9D8B030D-6E8A-4147-A177-3AD203B41FA5}">
                      <a16:colId xmlns:a16="http://schemas.microsoft.com/office/drawing/2014/main" val="2331424097"/>
                    </a:ext>
                  </a:extLst>
                </a:gridCol>
                <a:gridCol w="1268846">
                  <a:extLst>
                    <a:ext uri="{9D8B030D-6E8A-4147-A177-3AD203B41FA5}">
                      <a16:colId xmlns:a16="http://schemas.microsoft.com/office/drawing/2014/main" val="3057991196"/>
                    </a:ext>
                  </a:extLst>
                </a:gridCol>
              </a:tblGrid>
              <a:tr h="0">
                <a:tc>
                  <a:txBody>
                    <a:bodyPr/>
                    <a:lstStyle/>
                    <a:p>
                      <a:r>
                        <a:rPr lang="en-US" dirty="0"/>
                        <a:t>Primary key</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14626389"/>
                  </a:ext>
                </a:extLst>
              </a:tr>
              <a:tr h="0">
                <a:tc>
                  <a:txBody>
                    <a:bodyPr/>
                    <a:lstStyle/>
                    <a:p>
                      <a:endParaRPr lang="en-US"/>
                    </a:p>
                  </a:txBody>
                  <a:tcPr/>
                </a:tc>
                <a:tc>
                  <a:txBody>
                    <a:bodyPr/>
                    <a:lstStyle/>
                    <a:p>
                      <a:r>
                        <a:rPr lang="en-US" dirty="0"/>
                        <a:t>100 bytes</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534592"/>
                  </a:ext>
                </a:extLst>
              </a:tr>
              <a:tr h="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8116294"/>
                  </a:ext>
                </a:extLst>
              </a:tr>
              <a:tr h="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34776725"/>
                  </a:ext>
                </a:extLst>
              </a:tr>
              <a:tr h="0">
                <a:tc>
                  <a:txBody>
                    <a:bodyPr/>
                    <a:lstStyle/>
                    <a:p>
                      <a:endParaRPr lang="en-US"/>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30,000 records</a:t>
                      </a:r>
                    </a:p>
                    <a:p>
                      <a:endParaRPr lang="en-US" dirty="0"/>
                    </a:p>
                  </a:txBody>
                  <a:tcPr/>
                </a:tc>
                <a:tc>
                  <a:txBody>
                    <a:bodyPr/>
                    <a:lstStyle/>
                    <a:p>
                      <a:endParaRPr lang="en-US"/>
                    </a:p>
                  </a:txBody>
                  <a:tcPr/>
                </a:tc>
                <a:extLst>
                  <a:ext uri="{0D108BD9-81ED-4DB2-BD59-A6C34878D82A}">
                    <a16:rowId xmlns:a16="http://schemas.microsoft.com/office/drawing/2014/main" val="487033396"/>
                  </a:ext>
                </a:extLst>
              </a:tr>
              <a:tr h="0">
                <a:tc>
                  <a:txBody>
                    <a:bodyPr/>
                    <a:lstStyle/>
                    <a:p>
                      <a:endParaRPr lang="en-US"/>
                    </a:p>
                  </a:txBody>
                  <a:tcPr/>
                </a:tc>
                <a:tc>
                  <a:txBody>
                    <a:bodyPr/>
                    <a:lstStyle/>
                    <a:p>
                      <a:endParaRPr lang="en-US"/>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482246942"/>
                  </a:ext>
                </a:extLst>
              </a:tr>
            </a:tbl>
          </a:graphicData>
        </a:graphic>
      </p:graphicFrame>
      <p:cxnSp>
        <p:nvCxnSpPr>
          <p:cNvPr id="6" name="Straight Arrow Connector 5">
            <a:extLst>
              <a:ext uri="{FF2B5EF4-FFF2-40B4-BE49-F238E27FC236}">
                <a16:creationId xmlns:a16="http://schemas.microsoft.com/office/drawing/2014/main" id="{692EE51B-6355-DCB4-7D0B-599DDD13F518}"/>
              </a:ext>
            </a:extLst>
          </p:cNvPr>
          <p:cNvCxnSpPr/>
          <p:nvPr/>
        </p:nvCxnSpPr>
        <p:spPr>
          <a:xfrm>
            <a:off x="7264402" y="4585851"/>
            <a:ext cx="26462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F6DC858-8299-744C-BD6F-7ED7C7B24478}"/>
              </a:ext>
            </a:extLst>
          </p:cNvPr>
          <p:cNvCxnSpPr/>
          <p:nvPr/>
        </p:nvCxnSpPr>
        <p:spPr>
          <a:xfrm flipH="1">
            <a:off x="4835236" y="4558147"/>
            <a:ext cx="137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74AF410-32CA-3E56-7F75-DA04F8FFA9B2}"/>
              </a:ext>
            </a:extLst>
          </p:cNvPr>
          <p:cNvCxnSpPr>
            <a:cxnSpLocks/>
          </p:cNvCxnSpPr>
          <p:nvPr/>
        </p:nvCxnSpPr>
        <p:spPr>
          <a:xfrm flipV="1">
            <a:off x="7952509" y="4405745"/>
            <a:ext cx="0" cy="1108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739EB6-847F-6153-6524-418D12600EFA}"/>
              </a:ext>
            </a:extLst>
          </p:cNvPr>
          <p:cNvCxnSpPr/>
          <p:nvPr/>
        </p:nvCxnSpPr>
        <p:spPr>
          <a:xfrm>
            <a:off x="7952509" y="6082145"/>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631D8B9-EBB5-5DAF-94F4-9EE95F947BF5}"/>
              </a:ext>
            </a:extLst>
          </p:cNvPr>
          <p:cNvSpPr/>
          <p:nvPr/>
        </p:nvSpPr>
        <p:spPr>
          <a:xfrm>
            <a:off x="4655127" y="3741811"/>
            <a:ext cx="5361707" cy="120426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B380BBD-87C6-4754-51EB-D8C2C8B7A12D}"/>
              </a:ext>
            </a:extLst>
          </p:cNvPr>
          <p:cNvSpPr/>
          <p:nvPr/>
        </p:nvSpPr>
        <p:spPr>
          <a:xfrm>
            <a:off x="4655127" y="5030290"/>
            <a:ext cx="5361707" cy="96704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6BC65FA-6F57-5286-0782-0183FD2740B3}"/>
              </a:ext>
            </a:extLst>
          </p:cNvPr>
          <p:cNvSpPr/>
          <p:nvPr/>
        </p:nvSpPr>
        <p:spPr>
          <a:xfrm>
            <a:off x="4682834" y="6081553"/>
            <a:ext cx="5361707" cy="59465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8316DD-F365-0C59-B499-D4977BCAA685}"/>
              </a:ext>
            </a:extLst>
          </p:cNvPr>
          <p:cNvSpPr/>
          <p:nvPr/>
        </p:nvSpPr>
        <p:spPr>
          <a:xfrm>
            <a:off x="1690255" y="4557374"/>
            <a:ext cx="2576946" cy="70735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0F3DFDE-9F9F-163A-48E8-F55B2B49543E}"/>
              </a:ext>
            </a:extLst>
          </p:cNvPr>
          <p:cNvSpPr/>
          <p:nvPr/>
        </p:nvSpPr>
        <p:spPr>
          <a:xfrm>
            <a:off x="1690252" y="5388646"/>
            <a:ext cx="2576946" cy="60869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1A39E1-7B7C-768D-C7A5-97108716F159}"/>
              </a:ext>
            </a:extLst>
          </p:cNvPr>
          <p:cNvSpPr/>
          <p:nvPr/>
        </p:nvSpPr>
        <p:spPr>
          <a:xfrm>
            <a:off x="1690252" y="6095232"/>
            <a:ext cx="2576946" cy="60869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F42E5E0D-8237-6259-0799-36172289C63C}"/>
              </a:ext>
            </a:extLst>
          </p:cNvPr>
          <p:cNvCxnSpPr/>
          <p:nvPr/>
        </p:nvCxnSpPr>
        <p:spPr>
          <a:xfrm flipV="1">
            <a:off x="3657600" y="4585851"/>
            <a:ext cx="997527" cy="802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3D0BAB9-5444-E5BE-DADE-C35CF14F963E}"/>
              </a:ext>
            </a:extLst>
          </p:cNvPr>
          <p:cNvCxnSpPr/>
          <p:nvPr/>
        </p:nvCxnSpPr>
        <p:spPr>
          <a:xfrm flipV="1">
            <a:off x="3546764" y="5293205"/>
            <a:ext cx="1108363" cy="466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F3EBC0-49AA-BC97-5096-4918890AEDC9}"/>
              </a:ext>
            </a:extLst>
          </p:cNvPr>
          <p:cNvCxnSpPr/>
          <p:nvPr/>
        </p:nvCxnSpPr>
        <p:spPr>
          <a:xfrm>
            <a:off x="3782289" y="6426505"/>
            <a:ext cx="9005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3352BA0-CAC8-B9E6-C7F8-EA31AF2387EB}"/>
              </a:ext>
            </a:extLst>
          </p:cNvPr>
          <p:cNvSpPr txBox="1"/>
          <p:nvPr/>
        </p:nvSpPr>
        <p:spPr>
          <a:xfrm>
            <a:off x="2064327" y="4062651"/>
            <a:ext cx="1593273" cy="369332"/>
          </a:xfrm>
          <a:prstGeom prst="rect">
            <a:avLst/>
          </a:prstGeom>
          <a:noFill/>
        </p:spPr>
        <p:txBody>
          <a:bodyPr wrap="square" rtlCol="0">
            <a:spAutoFit/>
          </a:bodyPr>
          <a:lstStyle/>
          <a:p>
            <a:r>
              <a:rPr lang="en-US" dirty="0"/>
              <a:t>Index File</a:t>
            </a:r>
          </a:p>
        </p:txBody>
      </p:sp>
      <p:sp>
        <p:nvSpPr>
          <p:cNvPr id="27" name="TextBox 26">
            <a:extLst>
              <a:ext uri="{FF2B5EF4-FFF2-40B4-BE49-F238E27FC236}">
                <a16:creationId xmlns:a16="http://schemas.microsoft.com/office/drawing/2014/main" id="{C4889186-EB1E-28CD-7BD1-6EBAB9B0A856}"/>
              </a:ext>
            </a:extLst>
          </p:cNvPr>
          <p:cNvSpPr txBox="1"/>
          <p:nvPr/>
        </p:nvSpPr>
        <p:spPr>
          <a:xfrm>
            <a:off x="10266201" y="4215051"/>
            <a:ext cx="1593273" cy="369332"/>
          </a:xfrm>
          <a:prstGeom prst="rect">
            <a:avLst/>
          </a:prstGeom>
          <a:noFill/>
        </p:spPr>
        <p:txBody>
          <a:bodyPr wrap="square" rtlCol="0">
            <a:spAutoFit/>
          </a:bodyPr>
          <a:lstStyle/>
          <a:p>
            <a:r>
              <a:rPr lang="en-US" dirty="0"/>
              <a:t>Main File</a:t>
            </a:r>
          </a:p>
        </p:txBody>
      </p:sp>
    </p:spTree>
    <p:extLst>
      <p:ext uri="{BB962C8B-B14F-4D97-AF65-F5344CB8AC3E}">
        <p14:creationId xmlns:p14="http://schemas.microsoft.com/office/powerpoint/2010/main" val="10475910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ifference between Clustered and Non-clustered index - GeeksforGeeks">
            <a:extLst>
              <a:ext uri="{FF2B5EF4-FFF2-40B4-BE49-F238E27FC236}">
                <a16:creationId xmlns:a16="http://schemas.microsoft.com/office/drawing/2014/main" id="{DEA47CA8-0E8C-3F6D-C4B9-9F4FC3A84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654" y="3283527"/>
            <a:ext cx="5518673" cy="30618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83EDCD9-C525-630A-3EC6-F18B2CD8869F}"/>
              </a:ext>
            </a:extLst>
          </p:cNvPr>
          <p:cNvSpPr txBox="1"/>
          <p:nvPr/>
        </p:nvSpPr>
        <p:spPr>
          <a:xfrm>
            <a:off x="290946" y="512618"/>
            <a:ext cx="11610108" cy="2265364"/>
          </a:xfrm>
          <a:prstGeom prst="rect">
            <a:avLst/>
          </a:prstGeom>
          <a:noFill/>
        </p:spPr>
        <p:txBody>
          <a:bodyPr wrap="square" rtlCol="0">
            <a:spAutoFit/>
          </a:bodyPr>
          <a:lstStyle/>
          <a:p>
            <a:r>
              <a:rPr lang="en-US" b="1" dirty="0">
                <a:solidFill>
                  <a:srgbClr val="0070C0"/>
                </a:solidFill>
              </a:rPr>
              <a:t>Clustering index</a:t>
            </a:r>
          </a:p>
          <a:p>
            <a:endParaRPr lang="en-US" b="1" dirty="0">
              <a:solidFill>
                <a:srgbClr val="0070C0"/>
              </a:solidFill>
            </a:endParaRPr>
          </a:p>
          <a:p>
            <a:pPr marL="342900" indent="-342900">
              <a:lnSpc>
                <a:spcPct val="150000"/>
              </a:lnSpc>
              <a:buFont typeface="Arial" panose="020B0604020202020204" pitchFamily="34" charset="0"/>
              <a:buChar char="•"/>
            </a:pPr>
            <a:r>
              <a:rPr lang="en-US" dirty="0"/>
              <a:t>Main file is sorted on the non-key attribute.</a:t>
            </a:r>
          </a:p>
          <a:p>
            <a:pPr marL="342900" indent="-342900">
              <a:lnSpc>
                <a:spcPct val="150000"/>
              </a:lnSpc>
              <a:buFont typeface="Arial" panose="020B0604020202020204" pitchFamily="34" charset="0"/>
              <a:buChar char="•"/>
            </a:pPr>
            <a:r>
              <a:rPr lang="en-US" dirty="0"/>
              <a:t>Index file contains the value of the non-key attribute and block pointer</a:t>
            </a:r>
          </a:p>
          <a:p>
            <a:pPr marL="342900" indent="-342900">
              <a:lnSpc>
                <a:spcPct val="150000"/>
              </a:lnSpc>
              <a:buFont typeface="Arial" panose="020B0604020202020204" pitchFamily="34" charset="0"/>
              <a:buChar char="•"/>
            </a:pPr>
            <a:r>
              <a:rPr lang="en-US" dirty="0"/>
              <a:t>There will be one entry for each unique value of the attribute</a:t>
            </a:r>
          </a:p>
          <a:p>
            <a:pPr marL="342900" indent="-342900">
              <a:lnSpc>
                <a:spcPct val="150000"/>
              </a:lnSpc>
              <a:buFont typeface="Arial" panose="020B0604020202020204" pitchFamily="34" charset="0"/>
              <a:buChar char="•"/>
            </a:pPr>
            <a:r>
              <a:rPr lang="en-US" dirty="0"/>
              <a:t>No. of blocks acquired by index file is n the block access required will be &gt;= log</a:t>
            </a:r>
            <a:r>
              <a:rPr lang="en-US" baseline="-25000" dirty="0"/>
              <a:t>2</a:t>
            </a:r>
            <a:r>
              <a:rPr lang="en-US" dirty="0"/>
              <a:t>n+1</a:t>
            </a:r>
          </a:p>
        </p:txBody>
      </p:sp>
    </p:spTree>
    <p:extLst>
      <p:ext uri="{BB962C8B-B14F-4D97-AF65-F5344CB8AC3E}">
        <p14:creationId xmlns:p14="http://schemas.microsoft.com/office/powerpoint/2010/main" val="1313282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D203AC-3EFA-7AF6-B4E6-4CBDB6E8B41D}"/>
              </a:ext>
            </a:extLst>
          </p:cNvPr>
          <p:cNvPicPr>
            <a:picLocks noChangeAspect="1"/>
          </p:cNvPicPr>
          <p:nvPr/>
        </p:nvPicPr>
        <p:blipFill>
          <a:blip r:embed="rId2"/>
          <a:stretch>
            <a:fillRect/>
          </a:stretch>
        </p:blipFill>
        <p:spPr>
          <a:xfrm>
            <a:off x="2229283" y="605214"/>
            <a:ext cx="7733434" cy="5647571"/>
          </a:xfrm>
          <a:prstGeom prst="rect">
            <a:avLst/>
          </a:prstGeom>
        </p:spPr>
      </p:pic>
    </p:spTree>
    <p:extLst>
      <p:ext uri="{BB962C8B-B14F-4D97-AF65-F5344CB8AC3E}">
        <p14:creationId xmlns:p14="http://schemas.microsoft.com/office/powerpoint/2010/main" val="2868294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F58676-08CA-1855-70CB-CA569219F50E}"/>
              </a:ext>
            </a:extLst>
          </p:cNvPr>
          <p:cNvSpPr txBox="1"/>
          <p:nvPr/>
        </p:nvSpPr>
        <p:spPr>
          <a:xfrm>
            <a:off x="136237" y="96981"/>
            <a:ext cx="11194473" cy="2031325"/>
          </a:xfrm>
          <a:prstGeom prst="rect">
            <a:avLst/>
          </a:prstGeom>
          <a:noFill/>
        </p:spPr>
        <p:txBody>
          <a:bodyPr wrap="square" rtlCol="0">
            <a:spAutoFit/>
          </a:bodyPr>
          <a:lstStyle/>
          <a:p>
            <a:r>
              <a:rPr lang="en-US" b="1" dirty="0">
                <a:solidFill>
                  <a:schemeClr val="accent1"/>
                </a:solidFill>
              </a:rPr>
              <a:t>Secondary Indexing</a:t>
            </a:r>
          </a:p>
          <a:p>
            <a:pPr marL="342900" indent="-342900">
              <a:buAutoNum type="arabicPeriod"/>
            </a:pPr>
            <a:r>
              <a:rPr lang="en-US" dirty="0"/>
              <a:t>The Main file is unsorted</a:t>
            </a:r>
          </a:p>
          <a:p>
            <a:pPr marL="342900" indent="-342900">
              <a:buAutoNum type="arabicPeriod"/>
            </a:pPr>
            <a:r>
              <a:rPr lang="en-US" dirty="0"/>
              <a:t>Can be done on a key as well as non-key attribute.</a:t>
            </a:r>
          </a:p>
          <a:p>
            <a:pPr marL="342900" indent="-342900">
              <a:buAutoNum type="arabicPeriod"/>
            </a:pPr>
            <a:r>
              <a:rPr lang="en-US" dirty="0"/>
              <a:t>It is called a secondary index because normally another index is already created.</a:t>
            </a:r>
          </a:p>
          <a:p>
            <a:pPr marL="342900" indent="-342900">
              <a:buAutoNum type="arabicPeriod"/>
            </a:pPr>
            <a:r>
              <a:rPr lang="en-US" dirty="0"/>
              <a:t> Example of dense indexing</a:t>
            </a:r>
          </a:p>
          <a:p>
            <a:pPr marL="342900" indent="-342900">
              <a:buAutoNum type="arabicPeriod"/>
            </a:pPr>
            <a:r>
              <a:rPr lang="en-US" dirty="0"/>
              <a:t>No. of entries in the index file=No. of entries in the main file.</a:t>
            </a:r>
          </a:p>
          <a:p>
            <a:pPr marL="342900" indent="-342900">
              <a:buAutoNum type="arabicPeriod"/>
            </a:pPr>
            <a:r>
              <a:rPr lang="en-US" dirty="0"/>
              <a:t>No. of block access=log</a:t>
            </a:r>
            <a:r>
              <a:rPr lang="en-US" baseline="-25000" dirty="0"/>
              <a:t>2</a:t>
            </a:r>
            <a:r>
              <a:rPr lang="en-US" dirty="0"/>
              <a:t>n+1 (This is for index file)</a:t>
            </a:r>
          </a:p>
        </p:txBody>
      </p:sp>
      <p:graphicFrame>
        <p:nvGraphicFramePr>
          <p:cNvPr id="3" name="Table 3">
            <a:extLst>
              <a:ext uri="{FF2B5EF4-FFF2-40B4-BE49-F238E27FC236}">
                <a16:creationId xmlns:a16="http://schemas.microsoft.com/office/drawing/2014/main" id="{CE6E454A-942B-A645-774D-66180D23F9A2}"/>
              </a:ext>
            </a:extLst>
          </p:cNvPr>
          <p:cNvGraphicFramePr>
            <a:graphicFrameLocks noGrp="1"/>
          </p:cNvGraphicFramePr>
          <p:nvPr>
            <p:extLst>
              <p:ext uri="{D42A27DB-BD31-4B8C-83A1-F6EECF244321}">
                <p14:modId xmlns:p14="http://schemas.microsoft.com/office/powerpoint/2010/main" val="1026252767"/>
              </p:ext>
            </p:extLst>
          </p:nvPr>
        </p:nvGraphicFramePr>
        <p:xfrm>
          <a:off x="2396835" y="2957945"/>
          <a:ext cx="1981201" cy="2727960"/>
        </p:xfrm>
        <a:graphic>
          <a:graphicData uri="http://schemas.openxmlformats.org/drawingml/2006/table">
            <a:tbl>
              <a:tblPr firstRow="1" bandRow="1">
                <a:tableStyleId>{5C22544A-7EE6-4342-B048-85BDC9FD1C3A}</a:tableStyleId>
              </a:tblPr>
              <a:tblGrid>
                <a:gridCol w="1281546">
                  <a:extLst>
                    <a:ext uri="{9D8B030D-6E8A-4147-A177-3AD203B41FA5}">
                      <a16:colId xmlns:a16="http://schemas.microsoft.com/office/drawing/2014/main" val="2821042726"/>
                    </a:ext>
                  </a:extLst>
                </a:gridCol>
                <a:gridCol w="699655">
                  <a:extLst>
                    <a:ext uri="{9D8B030D-6E8A-4147-A177-3AD203B41FA5}">
                      <a16:colId xmlns:a16="http://schemas.microsoft.com/office/drawing/2014/main" val="945992928"/>
                    </a:ext>
                  </a:extLst>
                </a:gridCol>
              </a:tblGrid>
              <a:tr h="208952">
                <a:tc gridSpan="2">
                  <a:txBody>
                    <a:bodyPr/>
                    <a:lstStyle/>
                    <a:p>
                      <a:pPr algn="ctr"/>
                      <a:r>
                        <a:rPr lang="en-US" sz="1100" dirty="0"/>
                        <a:t>INDEX FILE</a:t>
                      </a:r>
                    </a:p>
                  </a:txBody>
                  <a:tcPr/>
                </a:tc>
                <a:tc hMerge="1">
                  <a:txBody>
                    <a:bodyPr/>
                    <a:lstStyle/>
                    <a:p>
                      <a:endParaRPr lang="en-US" dirty="0"/>
                    </a:p>
                  </a:txBody>
                  <a:tcPr/>
                </a:tc>
                <a:extLst>
                  <a:ext uri="{0D108BD9-81ED-4DB2-BD59-A6C34878D82A}">
                    <a16:rowId xmlns:a16="http://schemas.microsoft.com/office/drawing/2014/main" val="2487373441"/>
                  </a:ext>
                </a:extLst>
              </a:tr>
              <a:tr h="208952">
                <a:tc>
                  <a:txBody>
                    <a:bodyPr/>
                    <a:lstStyle/>
                    <a:p>
                      <a:pPr algn="ctr"/>
                      <a:r>
                        <a:rPr lang="en-US" sz="1100" dirty="0"/>
                        <a:t>Non-Key attribute</a:t>
                      </a:r>
                    </a:p>
                  </a:txBody>
                  <a:tcPr/>
                </a:tc>
                <a:tc>
                  <a:txBody>
                    <a:bodyPr/>
                    <a:lstStyle/>
                    <a:p>
                      <a:pPr algn="ctr"/>
                      <a:r>
                        <a:rPr lang="en-US" sz="1100" dirty="0"/>
                        <a:t>Block pointer</a:t>
                      </a:r>
                    </a:p>
                  </a:txBody>
                  <a:tcPr/>
                </a:tc>
                <a:extLst>
                  <a:ext uri="{0D108BD9-81ED-4DB2-BD59-A6C34878D82A}">
                    <a16:rowId xmlns:a16="http://schemas.microsoft.com/office/drawing/2014/main" val="3991591673"/>
                  </a:ext>
                </a:extLst>
              </a:tr>
              <a:tr h="522379">
                <a:tc>
                  <a:txBody>
                    <a:bodyPr/>
                    <a:lstStyle/>
                    <a:p>
                      <a:pPr algn="ctr"/>
                      <a:r>
                        <a:rPr lang="en-US" sz="1100" dirty="0"/>
                        <a:t>1</a:t>
                      </a:r>
                    </a:p>
                    <a:p>
                      <a:pPr algn="ctr"/>
                      <a:r>
                        <a:rPr lang="en-US" sz="1100" dirty="0"/>
                        <a:t>2</a:t>
                      </a:r>
                    </a:p>
                    <a:p>
                      <a:pPr algn="ctr"/>
                      <a:r>
                        <a:rPr lang="en-US" sz="1100" dirty="0"/>
                        <a:t>3</a:t>
                      </a:r>
                    </a:p>
                  </a:txBody>
                  <a:tcPr/>
                </a:tc>
                <a:tc>
                  <a:txBody>
                    <a:bodyPr/>
                    <a:lstStyle/>
                    <a:p>
                      <a:pPr algn="ctr"/>
                      <a:endParaRPr lang="en-US" sz="1100" dirty="0"/>
                    </a:p>
                  </a:txBody>
                  <a:tcPr/>
                </a:tc>
                <a:extLst>
                  <a:ext uri="{0D108BD9-81ED-4DB2-BD59-A6C34878D82A}">
                    <a16:rowId xmlns:a16="http://schemas.microsoft.com/office/drawing/2014/main" val="1467553400"/>
                  </a:ext>
                </a:extLst>
              </a:tr>
              <a:tr h="522379">
                <a:tc>
                  <a:txBody>
                    <a:bodyPr/>
                    <a:lstStyle/>
                    <a:p>
                      <a:pPr algn="ctr"/>
                      <a:r>
                        <a:rPr lang="en-US" sz="1100" dirty="0"/>
                        <a:t>4</a:t>
                      </a:r>
                    </a:p>
                    <a:p>
                      <a:pPr algn="ctr"/>
                      <a:r>
                        <a:rPr lang="en-US" sz="1100" dirty="0"/>
                        <a:t>5</a:t>
                      </a:r>
                      <a:br>
                        <a:rPr lang="en-US" sz="1100" dirty="0"/>
                      </a:br>
                      <a:r>
                        <a:rPr lang="en-US" sz="1100" dirty="0"/>
                        <a:t>6</a:t>
                      </a:r>
                    </a:p>
                  </a:txBody>
                  <a:tcPr/>
                </a:tc>
                <a:tc>
                  <a:txBody>
                    <a:bodyPr/>
                    <a:lstStyle/>
                    <a:p>
                      <a:pPr algn="ctr"/>
                      <a:endParaRPr lang="en-US" sz="1100" dirty="0"/>
                    </a:p>
                  </a:txBody>
                  <a:tcPr/>
                </a:tc>
                <a:extLst>
                  <a:ext uri="{0D108BD9-81ED-4DB2-BD59-A6C34878D82A}">
                    <a16:rowId xmlns:a16="http://schemas.microsoft.com/office/drawing/2014/main" val="4292699490"/>
                  </a:ext>
                </a:extLst>
              </a:tr>
              <a:tr h="208952">
                <a:tc>
                  <a:txBody>
                    <a:bodyPr/>
                    <a:lstStyle/>
                    <a:p>
                      <a:pPr algn="ctr"/>
                      <a:endParaRPr lang="en-US" sz="1100" dirty="0"/>
                    </a:p>
                  </a:txBody>
                  <a:tcPr/>
                </a:tc>
                <a:tc>
                  <a:txBody>
                    <a:bodyPr/>
                    <a:lstStyle/>
                    <a:p>
                      <a:pPr algn="ctr"/>
                      <a:endParaRPr lang="en-US" sz="1100" dirty="0"/>
                    </a:p>
                  </a:txBody>
                  <a:tcPr/>
                </a:tc>
                <a:extLst>
                  <a:ext uri="{0D108BD9-81ED-4DB2-BD59-A6C34878D82A}">
                    <a16:rowId xmlns:a16="http://schemas.microsoft.com/office/drawing/2014/main" val="2033887683"/>
                  </a:ext>
                </a:extLst>
              </a:tr>
              <a:tr h="208952">
                <a:tc>
                  <a:txBody>
                    <a:bodyPr/>
                    <a:lstStyle/>
                    <a:p>
                      <a:pPr algn="ctr"/>
                      <a:r>
                        <a:rPr lang="en-US" sz="1100" dirty="0"/>
                        <a:t>92</a:t>
                      </a:r>
                    </a:p>
                    <a:p>
                      <a:pPr algn="ctr"/>
                      <a:r>
                        <a:rPr lang="en-US" sz="1100" dirty="0"/>
                        <a:t>--</a:t>
                      </a:r>
                    </a:p>
                    <a:p>
                      <a:pPr algn="ctr"/>
                      <a:r>
                        <a:rPr lang="en-US" sz="1100" dirty="0"/>
                        <a:t>100</a:t>
                      </a:r>
                    </a:p>
                  </a:txBody>
                  <a:tcPr/>
                </a:tc>
                <a:tc>
                  <a:txBody>
                    <a:bodyPr/>
                    <a:lstStyle/>
                    <a:p>
                      <a:pPr algn="ctr"/>
                      <a:endParaRPr lang="en-US" sz="1100" dirty="0"/>
                    </a:p>
                  </a:txBody>
                  <a:tcPr/>
                </a:tc>
                <a:extLst>
                  <a:ext uri="{0D108BD9-81ED-4DB2-BD59-A6C34878D82A}">
                    <a16:rowId xmlns:a16="http://schemas.microsoft.com/office/drawing/2014/main" val="3272752059"/>
                  </a:ext>
                </a:extLst>
              </a:tr>
            </a:tbl>
          </a:graphicData>
        </a:graphic>
      </p:graphicFrame>
      <p:graphicFrame>
        <p:nvGraphicFramePr>
          <p:cNvPr id="10" name="Table 10">
            <a:extLst>
              <a:ext uri="{FF2B5EF4-FFF2-40B4-BE49-F238E27FC236}">
                <a16:creationId xmlns:a16="http://schemas.microsoft.com/office/drawing/2014/main" id="{A58C31A6-53E7-76C9-E265-EC78E58E73DE}"/>
              </a:ext>
            </a:extLst>
          </p:cNvPr>
          <p:cNvGraphicFramePr>
            <a:graphicFrameLocks noGrp="1"/>
          </p:cNvGraphicFramePr>
          <p:nvPr>
            <p:extLst>
              <p:ext uri="{D42A27DB-BD31-4B8C-83A1-F6EECF244321}">
                <p14:modId xmlns:p14="http://schemas.microsoft.com/office/powerpoint/2010/main" val="2813630278"/>
              </p:ext>
            </p:extLst>
          </p:nvPr>
        </p:nvGraphicFramePr>
        <p:xfrm>
          <a:off x="6479310" y="1864042"/>
          <a:ext cx="5352472" cy="4748126"/>
        </p:xfrm>
        <a:graphic>
          <a:graphicData uri="http://schemas.openxmlformats.org/drawingml/2006/table">
            <a:tbl>
              <a:tblPr firstRow="1" bandRow="1">
                <a:tableStyleId>{5C22544A-7EE6-4342-B048-85BDC9FD1C3A}</a:tableStyleId>
              </a:tblPr>
              <a:tblGrid>
                <a:gridCol w="1338118">
                  <a:extLst>
                    <a:ext uri="{9D8B030D-6E8A-4147-A177-3AD203B41FA5}">
                      <a16:colId xmlns:a16="http://schemas.microsoft.com/office/drawing/2014/main" val="88560788"/>
                    </a:ext>
                  </a:extLst>
                </a:gridCol>
                <a:gridCol w="1338118">
                  <a:extLst>
                    <a:ext uri="{9D8B030D-6E8A-4147-A177-3AD203B41FA5}">
                      <a16:colId xmlns:a16="http://schemas.microsoft.com/office/drawing/2014/main" val="3373928060"/>
                    </a:ext>
                  </a:extLst>
                </a:gridCol>
                <a:gridCol w="1338118">
                  <a:extLst>
                    <a:ext uri="{9D8B030D-6E8A-4147-A177-3AD203B41FA5}">
                      <a16:colId xmlns:a16="http://schemas.microsoft.com/office/drawing/2014/main" val="974207996"/>
                    </a:ext>
                  </a:extLst>
                </a:gridCol>
                <a:gridCol w="1338118">
                  <a:extLst>
                    <a:ext uri="{9D8B030D-6E8A-4147-A177-3AD203B41FA5}">
                      <a16:colId xmlns:a16="http://schemas.microsoft.com/office/drawing/2014/main" val="2685315013"/>
                    </a:ext>
                  </a:extLst>
                </a:gridCol>
              </a:tblGrid>
              <a:tr h="480926">
                <a:tc>
                  <a:txBody>
                    <a:bodyPr/>
                    <a:lstStyle/>
                    <a:p>
                      <a:r>
                        <a:rPr lang="en-US" sz="1400" dirty="0"/>
                        <a:t>Search Key</a:t>
                      </a:r>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3657101225"/>
                  </a:ext>
                </a:extLst>
              </a:tr>
              <a:tr h="480926">
                <a:tc>
                  <a:txBody>
                    <a:bodyPr/>
                    <a:lstStyle/>
                    <a:p>
                      <a:r>
                        <a:rPr lang="en-US" sz="1400" dirty="0"/>
                        <a:t>1</a:t>
                      </a:r>
                    </a:p>
                    <a:p>
                      <a:r>
                        <a:rPr lang="en-US" sz="1400" dirty="0"/>
                        <a:t>27</a:t>
                      </a:r>
                    </a:p>
                    <a:p>
                      <a:r>
                        <a:rPr lang="en-US" sz="1400" dirty="0"/>
                        <a:t>3</a:t>
                      </a:r>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018064833"/>
                  </a:ext>
                </a:extLst>
              </a:tr>
              <a:tr h="480926">
                <a:tc>
                  <a:txBody>
                    <a:bodyPr/>
                    <a:lstStyle/>
                    <a:p>
                      <a:r>
                        <a:rPr lang="en-US" sz="1400" dirty="0"/>
                        <a:t>92</a:t>
                      </a:r>
                    </a:p>
                    <a:p>
                      <a:r>
                        <a:rPr lang="en-US" sz="1400" dirty="0"/>
                        <a:t>5</a:t>
                      </a:r>
                    </a:p>
                    <a:p>
                      <a:r>
                        <a:rPr lang="en-US" sz="1400" dirty="0"/>
                        <a:t>2</a:t>
                      </a:r>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439492105"/>
                  </a:ext>
                </a:extLst>
              </a:tr>
              <a:tr h="480926">
                <a:tc>
                  <a:txBody>
                    <a:bodyPr/>
                    <a:lstStyle/>
                    <a:p>
                      <a:r>
                        <a:rPr lang="en-US" sz="1400" dirty="0"/>
                        <a:t>|</a:t>
                      </a:r>
                    </a:p>
                    <a:p>
                      <a:r>
                        <a:rPr lang="en-US" sz="1400" dirty="0"/>
                        <a:t>|</a:t>
                      </a:r>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886959737"/>
                  </a:ext>
                </a:extLst>
              </a:tr>
              <a:tr h="480926">
                <a:tc>
                  <a:txBody>
                    <a:bodyPr/>
                    <a:lstStyle/>
                    <a:p>
                      <a:r>
                        <a:rPr lang="en-US" sz="1400" dirty="0"/>
                        <a:t>|</a:t>
                      </a:r>
                    </a:p>
                    <a:p>
                      <a:r>
                        <a:rPr lang="en-US" sz="1400" dirty="0"/>
                        <a:t>|</a:t>
                      </a:r>
                    </a:p>
                  </a:txBody>
                  <a:tcPr/>
                </a:tc>
                <a:tc>
                  <a:txBody>
                    <a:bodyPr/>
                    <a:lstStyle/>
                    <a:p>
                      <a:endParaRPr lang="en-US" sz="1400" dirty="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829385553"/>
                  </a:ext>
                </a:extLst>
              </a:tr>
              <a:tr h="480926">
                <a:tc>
                  <a:txBody>
                    <a:bodyPr/>
                    <a:lstStyle/>
                    <a:p>
                      <a:r>
                        <a:rPr lang="en-US" sz="1400" dirty="0"/>
                        <a:t>|</a:t>
                      </a:r>
                    </a:p>
                    <a:p>
                      <a:r>
                        <a:rPr lang="en-US" sz="1400" dirty="0"/>
                        <a:t>|</a:t>
                      </a:r>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val="1171382551"/>
                  </a:ext>
                </a:extLst>
              </a:tr>
              <a:tr h="480926">
                <a:tc>
                  <a:txBody>
                    <a:bodyPr/>
                    <a:lstStyle/>
                    <a:p>
                      <a:r>
                        <a:rPr lang="en-US" sz="1400" dirty="0"/>
                        <a:t>|</a:t>
                      </a:r>
                    </a:p>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2186914459"/>
                  </a:ext>
                </a:extLst>
              </a:tr>
              <a:tr h="480926">
                <a:tc>
                  <a:txBody>
                    <a:bodyPr/>
                    <a:lstStyle/>
                    <a:p>
                      <a:r>
                        <a:rPr lang="en-US" sz="1400" dirty="0"/>
                        <a:t>8</a:t>
                      </a:r>
                    </a:p>
                    <a:p>
                      <a:r>
                        <a:rPr lang="en-US" sz="1400" dirty="0"/>
                        <a:t>100</a:t>
                      </a:r>
                    </a:p>
                    <a:p>
                      <a:r>
                        <a:rPr lang="en-US" sz="1400" dirty="0"/>
                        <a:t>4</a:t>
                      </a:r>
                    </a:p>
                  </a:txBody>
                  <a:tcP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2563030769"/>
                  </a:ext>
                </a:extLst>
              </a:tr>
            </a:tbl>
          </a:graphicData>
        </a:graphic>
      </p:graphicFrame>
      <p:cxnSp>
        <p:nvCxnSpPr>
          <p:cNvPr id="12" name="Straight Arrow Connector 11">
            <a:extLst>
              <a:ext uri="{FF2B5EF4-FFF2-40B4-BE49-F238E27FC236}">
                <a16:creationId xmlns:a16="http://schemas.microsoft.com/office/drawing/2014/main" id="{7BFA6398-D0B5-D4AC-896F-29F2CB9849F8}"/>
              </a:ext>
            </a:extLst>
          </p:cNvPr>
          <p:cNvCxnSpPr/>
          <p:nvPr/>
        </p:nvCxnSpPr>
        <p:spPr>
          <a:xfrm flipV="1">
            <a:off x="4073236" y="2507673"/>
            <a:ext cx="2406074" cy="1302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E88F4C2-E712-A099-62FB-313861AE2DA7}"/>
              </a:ext>
            </a:extLst>
          </p:cNvPr>
          <p:cNvCxnSpPr>
            <a:cxnSpLocks/>
          </p:cNvCxnSpPr>
          <p:nvPr/>
        </p:nvCxnSpPr>
        <p:spPr>
          <a:xfrm flipV="1">
            <a:off x="3906982" y="3158836"/>
            <a:ext cx="2424545" cy="845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EE4AA1-6E36-FCFC-DAF4-80BF706D787D}"/>
              </a:ext>
            </a:extLst>
          </p:cNvPr>
          <p:cNvCxnSpPr/>
          <p:nvPr/>
        </p:nvCxnSpPr>
        <p:spPr>
          <a:xfrm flipV="1">
            <a:off x="3920836" y="2310245"/>
            <a:ext cx="2558474" cy="149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1CAFF64-7052-8299-DF59-A950B4732C5C}"/>
              </a:ext>
            </a:extLst>
          </p:cNvPr>
          <p:cNvCxnSpPr/>
          <p:nvPr/>
        </p:nvCxnSpPr>
        <p:spPr>
          <a:xfrm>
            <a:off x="3906982" y="4390977"/>
            <a:ext cx="2341416" cy="1552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E3D61A3-D5C2-6CBD-AEBE-458CE58E5421}"/>
              </a:ext>
            </a:extLst>
          </p:cNvPr>
          <p:cNvCxnSpPr>
            <a:cxnSpLocks/>
          </p:cNvCxnSpPr>
          <p:nvPr/>
        </p:nvCxnSpPr>
        <p:spPr>
          <a:xfrm flipV="1">
            <a:off x="3726873" y="3429000"/>
            <a:ext cx="2563087" cy="1018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4DECBD5-9B90-C244-52A6-FD0103D7A175}"/>
              </a:ext>
            </a:extLst>
          </p:cNvPr>
          <p:cNvCxnSpPr>
            <a:cxnSpLocks/>
          </p:cNvCxnSpPr>
          <p:nvPr/>
        </p:nvCxnSpPr>
        <p:spPr>
          <a:xfrm flipV="1">
            <a:off x="3906982" y="3880186"/>
            <a:ext cx="2189018" cy="77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FD797AD-2AAC-D556-64D6-7696C8F55EEC}"/>
              </a:ext>
            </a:extLst>
          </p:cNvPr>
          <p:cNvSpPr txBox="1"/>
          <p:nvPr/>
        </p:nvSpPr>
        <p:spPr>
          <a:xfrm>
            <a:off x="2632364" y="2467023"/>
            <a:ext cx="1219197" cy="369332"/>
          </a:xfrm>
          <a:prstGeom prst="rect">
            <a:avLst/>
          </a:prstGeom>
          <a:noFill/>
        </p:spPr>
        <p:txBody>
          <a:bodyPr wrap="square" rtlCol="0">
            <a:spAutoFit/>
          </a:bodyPr>
          <a:lstStyle/>
          <a:p>
            <a:r>
              <a:rPr lang="en-US" dirty="0"/>
              <a:t>Index File</a:t>
            </a:r>
          </a:p>
        </p:txBody>
      </p:sp>
      <p:sp>
        <p:nvSpPr>
          <p:cNvPr id="31" name="TextBox 30">
            <a:extLst>
              <a:ext uri="{FF2B5EF4-FFF2-40B4-BE49-F238E27FC236}">
                <a16:creationId xmlns:a16="http://schemas.microsoft.com/office/drawing/2014/main" id="{8EB6EDC8-F9EE-A7F2-1CAB-78FF4709099A}"/>
              </a:ext>
            </a:extLst>
          </p:cNvPr>
          <p:cNvSpPr txBox="1"/>
          <p:nvPr/>
        </p:nvSpPr>
        <p:spPr>
          <a:xfrm>
            <a:off x="8659088" y="1289375"/>
            <a:ext cx="1219197" cy="369332"/>
          </a:xfrm>
          <a:prstGeom prst="rect">
            <a:avLst/>
          </a:prstGeom>
          <a:noFill/>
        </p:spPr>
        <p:txBody>
          <a:bodyPr wrap="square" rtlCol="0">
            <a:spAutoFit/>
          </a:bodyPr>
          <a:lstStyle/>
          <a:p>
            <a:r>
              <a:rPr lang="en-US" dirty="0"/>
              <a:t>Main File</a:t>
            </a:r>
          </a:p>
        </p:txBody>
      </p:sp>
      <p:sp>
        <p:nvSpPr>
          <p:cNvPr id="18" name="Rectangle 17">
            <a:extLst>
              <a:ext uri="{FF2B5EF4-FFF2-40B4-BE49-F238E27FC236}">
                <a16:creationId xmlns:a16="http://schemas.microsoft.com/office/drawing/2014/main" id="{3B206A72-001F-BBCE-02A3-B9A9E6AF9D2F}"/>
              </a:ext>
            </a:extLst>
          </p:cNvPr>
          <p:cNvSpPr/>
          <p:nvPr/>
        </p:nvSpPr>
        <p:spPr>
          <a:xfrm>
            <a:off x="6296887" y="1815859"/>
            <a:ext cx="5597237" cy="130232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2B9B094-47FA-F87A-8BA3-1289A1BED7FE}"/>
              </a:ext>
            </a:extLst>
          </p:cNvPr>
          <p:cNvSpPr/>
          <p:nvPr/>
        </p:nvSpPr>
        <p:spPr>
          <a:xfrm>
            <a:off x="6248398" y="3088650"/>
            <a:ext cx="5597237" cy="130232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B3B97EC7-11E4-AEE5-E70E-70A52BF518DA}"/>
              </a:ext>
            </a:extLst>
          </p:cNvPr>
          <p:cNvSpPr/>
          <p:nvPr/>
        </p:nvSpPr>
        <p:spPr>
          <a:xfrm>
            <a:off x="6289960" y="4418689"/>
            <a:ext cx="5597237" cy="130232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4CCF2D2-A2AF-680C-7F3A-EF7D523A9804}"/>
              </a:ext>
            </a:extLst>
          </p:cNvPr>
          <p:cNvSpPr/>
          <p:nvPr/>
        </p:nvSpPr>
        <p:spPr>
          <a:xfrm>
            <a:off x="6262249" y="5707164"/>
            <a:ext cx="5597237" cy="94211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893015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2E3248-ABFE-7DF7-3263-787079755EE7}"/>
              </a:ext>
            </a:extLst>
          </p:cNvPr>
          <p:cNvSpPr txBox="1"/>
          <p:nvPr/>
        </p:nvSpPr>
        <p:spPr>
          <a:xfrm>
            <a:off x="401782" y="1745672"/>
            <a:ext cx="10972800" cy="3046988"/>
          </a:xfrm>
          <a:prstGeom prst="rect">
            <a:avLst/>
          </a:prstGeom>
          <a:noFill/>
        </p:spPr>
        <p:txBody>
          <a:bodyPr wrap="square" rtlCol="0">
            <a:spAutoFit/>
          </a:bodyPr>
          <a:lstStyle/>
          <a:p>
            <a:pPr marL="342900" indent="-342900">
              <a:buAutoNum type="arabicPeriod"/>
            </a:pPr>
            <a:r>
              <a:rPr lang="en-US" sz="3200" b="1" dirty="0">
                <a:solidFill>
                  <a:schemeClr val="accent1"/>
                </a:solidFill>
              </a:rPr>
              <a:t>Is there a use for creating an index file if all the values from the main file are given entries in the index file?</a:t>
            </a:r>
          </a:p>
          <a:p>
            <a:pPr marL="342900" indent="-342900">
              <a:buAutoNum type="arabicPeriod"/>
            </a:pPr>
            <a:endParaRPr lang="en-US" sz="3200" b="1" dirty="0">
              <a:solidFill>
                <a:schemeClr val="accent1"/>
              </a:solidFill>
            </a:endParaRPr>
          </a:p>
          <a:p>
            <a:pPr marL="342900" indent="-342900">
              <a:buAutoNum type="arabicPeriod"/>
            </a:pPr>
            <a:r>
              <a:rPr lang="en-US" sz="3200" b="1" dirty="0">
                <a:solidFill>
                  <a:schemeClr val="accent1"/>
                </a:solidFill>
              </a:rPr>
              <a:t>If the secondary index is created on a non-key attribute, then we can have duplicate values. Do all the values get entries in the index file?</a:t>
            </a:r>
          </a:p>
        </p:txBody>
      </p:sp>
    </p:spTree>
    <p:extLst>
      <p:ext uri="{BB962C8B-B14F-4D97-AF65-F5344CB8AC3E}">
        <p14:creationId xmlns:p14="http://schemas.microsoft.com/office/powerpoint/2010/main" val="17399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DF77EF-3656-E159-BE13-E85E5F694263}"/>
              </a:ext>
            </a:extLst>
          </p:cNvPr>
          <p:cNvPicPr>
            <a:picLocks noChangeAspect="1"/>
          </p:cNvPicPr>
          <p:nvPr/>
        </p:nvPicPr>
        <p:blipFill>
          <a:blip r:embed="rId2"/>
          <a:stretch>
            <a:fillRect/>
          </a:stretch>
        </p:blipFill>
        <p:spPr>
          <a:xfrm>
            <a:off x="138544" y="452267"/>
            <a:ext cx="11478491" cy="5239786"/>
          </a:xfrm>
          <a:prstGeom prst="rect">
            <a:avLst/>
          </a:prstGeom>
        </p:spPr>
      </p:pic>
    </p:spTree>
    <p:extLst>
      <p:ext uri="{BB962C8B-B14F-4D97-AF65-F5344CB8AC3E}">
        <p14:creationId xmlns:p14="http://schemas.microsoft.com/office/powerpoint/2010/main" val="4000010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735587-A276-CBB0-3BB9-92C15011DC4B}"/>
              </a:ext>
            </a:extLst>
          </p:cNvPr>
          <p:cNvPicPr>
            <a:picLocks noChangeAspect="1"/>
          </p:cNvPicPr>
          <p:nvPr/>
        </p:nvPicPr>
        <p:blipFill>
          <a:blip r:embed="rId2"/>
          <a:stretch>
            <a:fillRect/>
          </a:stretch>
        </p:blipFill>
        <p:spPr>
          <a:xfrm>
            <a:off x="2036619" y="330755"/>
            <a:ext cx="8313555" cy="6196489"/>
          </a:xfrm>
          <a:prstGeom prst="rect">
            <a:avLst/>
          </a:prstGeom>
        </p:spPr>
      </p:pic>
    </p:spTree>
    <p:extLst>
      <p:ext uri="{BB962C8B-B14F-4D97-AF65-F5344CB8AC3E}">
        <p14:creationId xmlns:p14="http://schemas.microsoft.com/office/powerpoint/2010/main" val="26259657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0FA652-CFBF-0879-53F9-C3885000E820}"/>
              </a:ext>
            </a:extLst>
          </p:cNvPr>
          <p:cNvPicPr>
            <a:picLocks noChangeAspect="1"/>
          </p:cNvPicPr>
          <p:nvPr/>
        </p:nvPicPr>
        <p:blipFill>
          <a:blip r:embed="rId2"/>
          <a:stretch>
            <a:fillRect/>
          </a:stretch>
        </p:blipFill>
        <p:spPr>
          <a:xfrm>
            <a:off x="1814946" y="120133"/>
            <a:ext cx="8884678" cy="6617733"/>
          </a:xfrm>
          <a:prstGeom prst="rect">
            <a:avLst/>
          </a:prstGeom>
        </p:spPr>
      </p:pic>
    </p:spTree>
    <p:extLst>
      <p:ext uri="{BB962C8B-B14F-4D97-AF65-F5344CB8AC3E}">
        <p14:creationId xmlns:p14="http://schemas.microsoft.com/office/powerpoint/2010/main" val="13425220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EC7FC1-2EE4-56C2-0D2F-6BBA6C4380A5}"/>
              </a:ext>
            </a:extLst>
          </p:cNvPr>
          <p:cNvPicPr>
            <a:picLocks noChangeAspect="1"/>
          </p:cNvPicPr>
          <p:nvPr/>
        </p:nvPicPr>
        <p:blipFill>
          <a:blip r:embed="rId2"/>
          <a:stretch>
            <a:fillRect/>
          </a:stretch>
        </p:blipFill>
        <p:spPr>
          <a:xfrm>
            <a:off x="1911928" y="128340"/>
            <a:ext cx="8614186" cy="6445816"/>
          </a:xfrm>
          <a:prstGeom prst="rect">
            <a:avLst/>
          </a:prstGeom>
        </p:spPr>
      </p:pic>
    </p:spTree>
    <p:extLst>
      <p:ext uri="{BB962C8B-B14F-4D97-AF65-F5344CB8AC3E}">
        <p14:creationId xmlns:p14="http://schemas.microsoft.com/office/powerpoint/2010/main" val="143635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B8E800-228A-611C-FC57-AA52247F90B5}"/>
              </a:ext>
            </a:extLst>
          </p:cNvPr>
          <p:cNvPicPr>
            <a:picLocks noChangeAspect="1"/>
          </p:cNvPicPr>
          <p:nvPr/>
        </p:nvPicPr>
        <p:blipFill>
          <a:blip r:embed="rId2"/>
          <a:stretch>
            <a:fillRect/>
          </a:stretch>
        </p:blipFill>
        <p:spPr>
          <a:xfrm>
            <a:off x="2133600" y="290274"/>
            <a:ext cx="8192102" cy="6078012"/>
          </a:xfrm>
          <a:prstGeom prst="rect">
            <a:avLst/>
          </a:prstGeom>
        </p:spPr>
      </p:pic>
    </p:spTree>
    <p:extLst>
      <p:ext uri="{BB962C8B-B14F-4D97-AF65-F5344CB8AC3E}">
        <p14:creationId xmlns:p14="http://schemas.microsoft.com/office/powerpoint/2010/main" val="39426251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D1E042-8437-4B16-DB45-17B4403729C0}"/>
              </a:ext>
            </a:extLst>
          </p:cNvPr>
          <p:cNvSpPr txBox="1"/>
          <p:nvPr/>
        </p:nvSpPr>
        <p:spPr>
          <a:xfrm>
            <a:off x="221672" y="401782"/>
            <a:ext cx="11762509" cy="3970318"/>
          </a:xfrm>
          <a:prstGeom prst="rect">
            <a:avLst/>
          </a:prstGeom>
          <a:noFill/>
        </p:spPr>
        <p:txBody>
          <a:bodyPr wrap="square" rtlCol="0">
            <a:spAutoFit/>
          </a:bodyPr>
          <a:lstStyle/>
          <a:p>
            <a:r>
              <a:rPr lang="en-US" b="1" dirty="0">
                <a:solidFill>
                  <a:schemeClr val="accent1"/>
                </a:solidFill>
              </a:rPr>
              <a:t>Using B-Trees in indexing</a:t>
            </a:r>
          </a:p>
          <a:p>
            <a:endParaRPr lang="en-US" dirty="0"/>
          </a:p>
          <a:p>
            <a:r>
              <a:rPr lang="en-US" dirty="0"/>
              <a:t>An m-way tree that self-balances itself is called a "B-tree." Due to their balanced structure, such trees are frequently used to manage and organize enormous databases and facilitate searches. In a B-tree, each node can have a maximum of m child nodes.</a:t>
            </a:r>
          </a:p>
          <a:p>
            <a:endParaRPr lang="en-US" dirty="0">
              <a:solidFill>
                <a:schemeClr val="accent1"/>
              </a:solidFill>
            </a:endParaRPr>
          </a:p>
          <a:p>
            <a:r>
              <a:rPr lang="en-US" b="1" dirty="0">
                <a:solidFill>
                  <a:schemeClr val="accent1"/>
                </a:solidFill>
              </a:rPr>
              <a:t>Definition of B-tree</a:t>
            </a:r>
          </a:p>
          <a:p>
            <a:pPr marL="285750" indent="-285750" algn="just">
              <a:buFont typeface="Arial" panose="020B0604020202020204" pitchFamily="34" charset="0"/>
              <a:buChar char="•"/>
            </a:pPr>
            <a:r>
              <a:rPr lang="en-US" dirty="0"/>
              <a:t>B-tree in DBMS is an m-way tree that balances itself. Due to their balanced structure, such trees are frequently used to manage and organize enormous databases and facilitate searches.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In a B-tree, each node can have a maximum of n child nodes.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In DBMS, B-tree is an example of multilevel indexing. Leaf nodes and internal nodes will both have record references. B-Tree is called a Balanced stored tree as all the leaf nodes are at the same levels.</a:t>
            </a:r>
          </a:p>
        </p:txBody>
      </p:sp>
      <p:pic>
        <p:nvPicPr>
          <p:cNvPr id="4" name="Picture 3">
            <a:extLst>
              <a:ext uri="{FF2B5EF4-FFF2-40B4-BE49-F238E27FC236}">
                <a16:creationId xmlns:a16="http://schemas.microsoft.com/office/drawing/2014/main" id="{7766447E-0D5F-8375-551D-42038CE50F5E}"/>
              </a:ext>
            </a:extLst>
          </p:cNvPr>
          <p:cNvPicPr>
            <a:picLocks noChangeAspect="1"/>
          </p:cNvPicPr>
          <p:nvPr/>
        </p:nvPicPr>
        <p:blipFill>
          <a:blip r:embed="rId2"/>
          <a:stretch>
            <a:fillRect/>
          </a:stretch>
        </p:blipFill>
        <p:spPr>
          <a:xfrm>
            <a:off x="2341417" y="4258999"/>
            <a:ext cx="6982691" cy="2410322"/>
          </a:xfrm>
          <a:prstGeom prst="rect">
            <a:avLst/>
          </a:prstGeom>
        </p:spPr>
      </p:pic>
    </p:spTree>
    <p:extLst>
      <p:ext uri="{BB962C8B-B14F-4D97-AF65-F5344CB8AC3E}">
        <p14:creationId xmlns:p14="http://schemas.microsoft.com/office/powerpoint/2010/main" val="103821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0DC391-77BB-AD16-B194-2810AC0D9A9F}"/>
              </a:ext>
            </a:extLst>
          </p:cNvPr>
          <p:cNvSpPr txBox="1"/>
          <p:nvPr/>
        </p:nvSpPr>
        <p:spPr>
          <a:xfrm>
            <a:off x="263236" y="1138949"/>
            <a:ext cx="11665528" cy="3373359"/>
          </a:xfrm>
          <a:prstGeom prst="rect">
            <a:avLst/>
          </a:prstGeom>
          <a:noFill/>
        </p:spPr>
        <p:txBody>
          <a:bodyPr wrap="square">
            <a:spAutoFit/>
          </a:bodyPr>
          <a:lstStyle/>
          <a:p>
            <a:r>
              <a:rPr lang="en-US" b="1" dirty="0">
                <a:solidFill>
                  <a:schemeClr val="accent1"/>
                </a:solidFill>
              </a:rPr>
              <a:t>Properties of B-tree</a:t>
            </a:r>
          </a:p>
          <a:p>
            <a:r>
              <a:rPr lang="en-US" dirty="0"/>
              <a:t>Following are some of the properties of B-tree in DBMS:</a:t>
            </a:r>
          </a:p>
          <a:p>
            <a:endParaRPr lang="en-US" dirty="0"/>
          </a:p>
          <a:p>
            <a:pPr marL="285750" indent="-285750" algn="just">
              <a:lnSpc>
                <a:spcPct val="150000"/>
              </a:lnSpc>
              <a:buFont typeface="Arial" panose="020B0604020202020204" pitchFamily="34" charset="0"/>
              <a:buChar char="•"/>
            </a:pPr>
            <a:r>
              <a:rPr lang="en-US" dirty="0"/>
              <a:t>A non-leaf node's number of keys is one less than the number of its children.</a:t>
            </a:r>
          </a:p>
          <a:p>
            <a:pPr marL="285750" indent="-285750" algn="just">
              <a:lnSpc>
                <a:spcPct val="150000"/>
              </a:lnSpc>
              <a:buFont typeface="Arial" panose="020B0604020202020204" pitchFamily="34" charset="0"/>
              <a:buChar char="•"/>
            </a:pPr>
            <a:r>
              <a:rPr lang="en-US" dirty="0"/>
              <a:t>The number of keys in the root ranges from one to (m-1) maximum. Therefore, root has a minimum of two and a maximum of m children.</a:t>
            </a:r>
          </a:p>
          <a:p>
            <a:pPr marL="285750" indent="-285750" algn="just">
              <a:lnSpc>
                <a:spcPct val="150000"/>
              </a:lnSpc>
              <a:buFont typeface="Arial" panose="020B0604020202020204" pitchFamily="34" charset="0"/>
              <a:buChar char="•"/>
            </a:pPr>
            <a:r>
              <a:rPr lang="en-US" dirty="0"/>
              <a:t>The keys range from min([m/2]-1) to max(m-1) for all nodes (non-leaf nodes) besides the root. Thus, they can have between m and [m/2] children.</a:t>
            </a:r>
          </a:p>
          <a:p>
            <a:pPr marL="285750" indent="-285750" algn="just">
              <a:lnSpc>
                <a:spcPct val="150000"/>
              </a:lnSpc>
              <a:buFont typeface="Arial" panose="020B0604020202020204" pitchFamily="34" charset="0"/>
              <a:buChar char="•"/>
            </a:pPr>
            <a:r>
              <a:rPr lang="en-US" dirty="0"/>
              <a:t>The level of each leaf node is the same.</a:t>
            </a:r>
          </a:p>
        </p:txBody>
      </p:sp>
    </p:spTree>
    <p:extLst>
      <p:ext uri="{BB962C8B-B14F-4D97-AF65-F5344CB8AC3E}">
        <p14:creationId xmlns:p14="http://schemas.microsoft.com/office/powerpoint/2010/main" val="5946165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2D77FD-4894-429C-A35D-8CCC266392FE}"/>
              </a:ext>
            </a:extLst>
          </p:cNvPr>
          <p:cNvSpPr txBox="1"/>
          <p:nvPr/>
        </p:nvSpPr>
        <p:spPr>
          <a:xfrm>
            <a:off x="290945" y="667941"/>
            <a:ext cx="11720945" cy="3416320"/>
          </a:xfrm>
          <a:prstGeom prst="rect">
            <a:avLst/>
          </a:prstGeom>
          <a:noFill/>
        </p:spPr>
        <p:txBody>
          <a:bodyPr wrap="square">
            <a:spAutoFit/>
          </a:bodyPr>
          <a:lstStyle/>
          <a:p>
            <a:r>
              <a:rPr lang="en-US" b="1" dirty="0">
                <a:solidFill>
                  <a:schemeClr val="accent1"/>
                </a:solidFill>
              </a:rPr>
              <a:t>Need of B-tree</a:t>
            </a:r>
          </a:p>
          <a:p>
            <a:endParaRPr lang="en-US" b="1" dirty="0">
              <a:solidFill>
                <a:schemeClr val="accent1"/>
              </a:solidFill>
            </a:endParaRPr>
          </a:p>
          <a:p>
            <a:pPr marL="285750" indent="-285750">
              <a:buFont typeface="Arial" panose="020B0604020202020204" pitchFamily="34" charset="0"/>
              <a:buChar char="•"/>
            </a:pPr>
            <a:r>
              <a:rPr lang="en-US" dirty="0"/>
              <a:t>For optimized searching, we cannot increase a tree's height. Therefore, we want the tree to be as short as possible in height.</a:t>
            </a:r>
          </a:p>
          <a:p>
            <a:pPr marL="285750" indent="-285750">
              <a:buFont typeface="Arial" panose="020B0604020202020204" pitchFamily="34" charset="0"/>
              <a:buChar char="•"/>
            </a:pPr>
            <a:r>
              <a:rPr lang="en-US" dirty="0"/>
              <a:t>The use of a B-tree in DBMS, which has more branches and hence a shorter height, is the solution to this problem. Access time decreases as branching and depth grow.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Hence, the use of B-tree is needed for storing data as searching and accessing time is decreased.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cost of accessing the disc is high when searching tables Therefore, minimizing disc access is our goal.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 to decrease time and cost, we use B-tree for storing data as it makes the Index Fast.</a:t>
            </a:r>
          </a:p>
        </p:txBody>
      </p:sp>
    </p:spTree>
    <p:extLst>
      <p:ext uri="{BB962C8B-B14F-4D97-AF65-F5344CB8AC3E}">
        <p14:creationId xmlns:p14="http://schemas.microsoft.com/office/powerpoint/2010/main" val="3519352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AE9AC7-8F61-83C2-5E84-C51E6707E3AF}"/>
              </a:ext>
            </a:extLst>
          </p:cNvPr>
          <p:cNvSpPr txBox="1"/>
          <p:nvPr/>
        </p:nvSpPr>
        <p:spPr>
          <a:xfrm>
            <a:off x="484909" y="471055"/>
            <a:ext cx="4211782" cy="369332"/>
          </a:xfrm>
          <a:prstGeom prst="rect">
            <a:avLst/>
          </a:prstGeom>
          <a:noFill/>
        </p:spPr>
        <p:txBody>
          <a:bodyPr wrap="square" rtlCol="0">
            <a:spAutoFit/>
          </a:bodyPr>
          <a:lstStyle/>
          <a:p>
            <a:r>
              <a:rPr lang="en-US" b="1" dirty="0">
                <a:solidFill>
                  <a:schemeClr val="accent1">
                    <a:lumMod val="75000"/>
                  </a:schemeClr>
                </a:solidFill>
              </a:rPr>
              <a:t>Storage of Databases</a:t>
            </a:r>
          </a:p>
        </p:txBody>
      </p:sp>
      <p:sp>
        <p:nvSpPr>
          <p:cNvPr id="3" name="TextBox 2">
            <a:extLst>
              <a:ext uri="{FF2B5EF4-FFF2-40B4-BE49-F238E27FC236}">
                <a16:creationId xmlns:a16="http://schemas.microsoft.com/office/drawing/2014/main" id="{10104359-97FB-82D5-551B-24B5A7F94C6B}"/>
              </a:ext>
            </a:extLst>
          </p:cNvPr>
          <p:cNvSpPr txBox="1"/>
          <p:nvPr/>
        </p:nvSpPr>
        <p:spPr>
          <a:xfrm>
            <a:off x="374073" y="1052945"/>
            <a:ext cx="11014364" cy="4801314"/>
          </a:xfrm>
          <a:prstGeom prst="rect">
            <a:avLst/>
          </a:prstGeom>
          <a:noFill/>
        </p:spPr>
        <p:txBody>
          <a:bodyPr wrap="square" rtlCol="0">
            <a:spAutoFit/>
          </a:bodyPr>
          <a:lstStyle/>
          <a:p>
            <a:pPr marL="285750" indent="-285750">
              <a:buFont typeface="Arial" panose="020B0604020202020204" pitchFamily="34" charset="0"/>
              <a:buChar char="•"/>
            </a:pPr>
            <a:r>
              <a:rPr lang="en-US" dirty="0"/>
              <a:t>Databases store large amounts of data that persist over long periods of time and data is accessed repeatedly during this period.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Most databases are stored permanently on magnetic disk storage devices because:</a:t>
            </a:r>
          </a:p>
          <a:p>
            <a:endParaRPr lang="en-US" b="1" dirty="0"/>
          </a:p>
          <a:p>
            <a:pPr>
              <a:lnSpc>
                <a:spcPct val="150000"/>
              </a:lnSpc>
            </a:pPr>
            <a:r>
              <a:rPr lang="en-US" dirty="0"/>
              <a:t>a) Generally, databases are too large to fit entirely in the main memory.</a:t>
            </a:r>
          </a:p>
          <a:p>
            <a:pPr>
              <a:lnSpc>
                <a:spcPct val="150000"/>
              </a:lnSpc>
            </a:pPr>
            <a:r>
              <a:rPr lang="en-US" dirty="0"/>
              <a:t>b) The circumstances that cause permanent loss of stored data arise less frequently for disk secondary storage than for primary storage. Thus, secondary storage is non-volatile and main memory is volatile.</a:t>
            </a:r>
          </a:p>
          <a:p>
            <a:pPr>
              <a:lnSpc>
                <a:spcPct val="150000"/>
              </a:lnSpc>
            </a:pPr>
            <a:r>
              <a:rPr lang="en-US" dirty="0"/>
              <a:t>c) The cost of storage per unit of data is an order of magnitude less for disk than for primary storage</a:t>
            </a:r>
          </a:p>
          <a:p>
            <a:endParaRPr lang="en-US" dirty="0"/>
          </a:p>
          <a:p>
            <a:pPr marL="285750" indent="-285750">
              <a:buFont typeface="Arial" panose="020B0604020202020204" pitchFamily="34" charset="0"/>
              <a:buChar char="•"/>
            </a:pPr>
            <a:r>
              <a:rPr lang="en-US" dirty="0"/>
              <a:t>Databases reside at different levels of the memory hierarchy.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 stored on tapes is </a:t>
            </a:r>
            <a:r>
              <a:rPr lang="en-US" b="1" dirty="0"/>
              <a:t>offline</a:t>
            </a:r>
            <a:r>
              <a:rPr lang="en-US" dirty="0"/>
              <a:t> i.e., some intervention is required by the operator. In contrast, disks are </a:t>
            </a:r>
            <a:r>
              <a:rPr lang="en-US" b="1" dirty="0"/>
              <a:t>online </a:t>
            </a:r>
            <a:r>
              <a:rPr lang="en-US" dirty="0"/>
              <a:t>devices that can be accessed directly at any time.</a:t>
            </a:r>
          </a:p>
          <a:p>
            <a:endParaRPr lang="en-US" dirty="0"/>
          </a:p>
        </p:txBody>
      </p:sp>
    </p:spTree>
    <p:extLst>
      <p:ext uri="{BB962C8B-B14F-4D97-AF65-F5344CB8AC3E}">
        <p14:creationId xmlns:p14="http://schemas.microsoft.com/office/powerpoint/2010/main" val="35884820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A38826-EF2E-352E-48D5-87313967DE69}"/>
              </a:ext>
            </a:extLst>
          </p:cNvPr>
          <p:cNvSpPr txBox="1"/>
          <p:nvPr/>
        </p:nvSpPr>
        <p:spPr>
          <a:xfrm>
            <a:off x="180109" y="626882"/>
            <a:ext cx="11582399" cy="5355312"/>
          </a:xfrm>
          <a:prstGeom prst="rect">
            <a:avLst/>
          </a:prstGeom>
          <a:noFill/>
        </p:spPr>
        <p:txBody>
          <a:bodyPr wrap="square">
            <a:spAutoFit/>
          </a:bodyPr>
          <a:lstStyle/>
          <a:p>
            <a:r>
              <a:rPr lang="en-US" b="1" dirty="0">
                <a:solidFill>
                  <a:schemeClr val="accent1"/>
                </a:solidFill>
              </a:rPr>
              <a:t>How Database B-Tree Indexing Works?</a:t>
            </a:r>
          </a:p>
          <a:p>
            <a:endParaRPr lang="en-US" dirty="0"/>
          </a:p>
          <a:p>
            <a:pPr marL="285750" indent="-285750" algn="just">
              <a:lnSpc>
                <a:spcPct val="150000"/>
              </a:lnSpc>
              <a:buFont typeface="Arial" panose="020B0604020202020204" pitchFamily="34" charset="0"/>
              <a:buChar char="•"/>
            </a:pPr>
            <a:r>
              <a:rPr lang="en-US" dirty="0"/>
              <a:t>When B-tree is used for database indexing, it has both a key and a value. The value serves as a reference to the data record. A </a:t>
            </a:r>
            <a:r>
              <a:rPr lang="en-US" b="1" dirty="0"/>
              <a:t>payload</a:t>
            </a:r>
            <a:r>
              <a:rPr lang="en-US" dirty="0"/>
              <a:t> is a collective term for the key and value.</a:t>
            </a:r>
          </a:p>
          <a:p>
            <a:pPr marL="285750" indent="-285750" algn="just">
              <a:lnSpc>
                <a:spcPct val="150000"/>
              </a:lnSpc>
              <a:buFont typeface="Arial" panose="020B0604020202020204" pitchFamily="34" charset="0"/>
              <a:buChar char="•"/>
            </a:pPr>
            <a:r>
              <a:rPr lang="en-US" dirty="0"/>
              <a:t>For indexing data to a particular key and value, the database first constructs a unique random index or a primary key for each of the supplied records. The keys and record byte streams are then all stored on a tree. The random index that is generated is used for indexing the data.</a:t>
            </a:r>
          </a:p>
          <a:p>
            <a:pPr marL="285750" indent="-285750" algn="just">
              <a:lnSpc>
                <a:spcPct val="150000"/>
              </a:lnSpc>
              <a:buFont typeface="Arial" panose="020B0604020202020204" pitchFamily="34" charset="0"/>
              <a:buChar char="•"/>
            </a:pPr>
            <a:r>
              <a:rPr lang="en-US" dirty="0"/>
              <a:t>So, this indexing helps to decrease the search time of data.</a:t>
            </a:r>
          </a:p>
          <a:p>
            <a:pPr marL="285750" indent="-285750" algn="just">
              <a:lnSpc>
                <a:spcPct val="150000"/>
              </a:lnSpc>
              <a:buFont typeface="Arial" panose="020B0604020202020204" pitchFamily="34" charset="0"/>
              <a:buChar char="•"/>
            </a:pPr>
            <a:r>
              <a:rPr lang="en-US" dirty="0"/>
              <a:t> In a B-tree, all the data is stored on the leaf nodes, now for accessing a particular data index, the database can make use of binary search on the leaf nodes as the data is stored in the sorted order.</a:t>
            </a:r>
          </a:p>
          <a:p>
            <a:pPr marL="285750" indent="-285750" algn="just">
              <a:lnSpc>
                <a:spcPct val="150000"/>
              </a:lnSpc>
              <a:buFont typeface="Arial" panose="020B0604020202020204" pitchFamily="34" charset="0"/>
              <a:buChar char="•"/>
            </a:pPr>
            <a:r>
              <a:rPr lang="en-US" dirty="0"/>
              <a:t>If indexing is not used, the database reads each record to locate the requested record and it increases the time and cost of searching the records, so B-tree indexing is very efficient.</a:t>
            </a:r>
          </a:p>
          <a:p>
            <a:endParaRPr lang="en-US" dirty="0"/>
          </a:p>
          <a:p>
            <a:endParaRPr lang="en-US" dirty="0"/>
          </a:p>
        </p:txBody>
      </p:sp>
    </p:spTree>
    <p:extLst>
      <p:ext uri="{BB962C8B-B14F-4D97-AF65-F5344CB8AC3E}">
        <p14:creationId xmlns:p14="http://schemas.microsoft.com/office/powerpoint/2010/main" val="35921996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206636-434E-CA3E-E88C-397882A2F72F}"/>
              </a:ext>
            </a:extLst>
          </p:cNvPr>
          <p:cNvSpPr txBox="1"/>
          <p:nvPr/>
        </p:nvSpPr>
        <p:spPr>
          <a:xfrm>
            <a:off x="484909" y="1415811"/>
            <a:ext cx="11554691" cy="2230739"/>
          </a:xfrm>
          <a:prstGeom prst="rect">
            <a:avLst/>
          </a:prstGeom>
          <a:noFill/>
        </p:spPr>
        <p:txBody>
          <a:bodyPr wrap="square">
            <a:spAutoFit/>
          </a:bodyPr>
          <a:lstStyle/>
          <a:p>
            <a:r>
              <a:rPr lang="en-US" b="1" dirty="0">
                <a:solidFill>
                  <a:schemeClr val="accent1"/>
                </a:solidFill>
              </a:rPr>
              <a:t>How does Searching happen in Indexed Database?</a:t>
            </a:r>
          </a:p>
          <a:p>
            <a:endParaRPr lang="en-US" dirty="0"/>
          </a:p>
          <a:p>
            <a:pPr algn="just">
              <a:lnSpc>
                <a:spcPct val="200000"/>
              </a:lnSpc>
            </a:pPr>
            <a:r>
              <a:rPr lang="en-US" dirty="0"/>
              <a:t>The database does a search in the B-tree for a given key and returns the index in O(log(n)) time. The record is then obtained by running a second </a:t>
            </a:r>
            <a:r>
              <a:rPr lang="en-US" dirty="0" err="1"/>
              <a:t>B+tree</a:t>
            </a:r>
            <a:r>
              <a:rPr lang="en-US" dirty="0"/>
              <a:t> search in O(log(n)) time using the discovered index. So overall </a:t>
            </a:r>
            <a:r>
              <a:rPr lang="en-US" dirty="0" err="1"/>
              <a:t>approx</a:t>
            </a:r>
            <a:r>
              <a:rPr lang="en-US" dirty="0"/>
              <a:t> time taken for searching a record in a B-tree in DBMS Indexed databases is O(log(n)).</a:t>
            </a:r>
          </a:p>
        </p:txBody>
      </p:sp>
    </p:spTree>
    <p:extLst>
      <p:ext uri="{BB962C8B-B14F-4D97-AF65-F5344CB8AC3E}">
        <p14:creationId xmlns:p14="http://schemas.microsoft.com/office/powerpoint/2010/main" val="37635159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FB9EA5-4373-2B52-D317-78364295EEA8}"/>
              </a:ext>
            </a:extLst>
          </p:cNvPr>
          <p:cNvPicPr>
            <a:picLocks noChangeAspect="1"/>
          </p:cNvPicPr>
          <p:nvPr/>
        </p:nvPicPr>
        <p:blipFill>
          <a:blip r:embed="rId2"/>
          <a:stretch>
            <a:fillRect/>
          </a:stretch>
        </p:blipFill>
        <p:spPr>
          <a:xfrm>
            <a:off x="2230583" y="1356591"/>
            <a:ext cx="6982690" cy="2289034"/>
          </a:xfrm>
          <a:prstGeom prst="rect">
            <a:avLst/>
          </a:prstGeom>
        </p:spPr>
      </p:pic>
      <p:sp>
        <p:nvSpPr>
          <p:cNvPr id="6" name="TextBox 5">
            <a:extLst>
              <a:ext uri="{FF2B5EF4-FFF2-40B4-BE49-F238E27FC236}">
                <a16:creationId xmlns:a16="http://schemas.microsoft.com/office/drawing/2014/main" id="{E88D8773-D44C-B477-4C8D-3259868E28D7}"/>
              </a:ext>
            </a:extLst>
          </p:cNvPr>
          <p:cNvSpPr txBox="1"/>
          <p:nvPr/>
        </p:nvSpPr>
        <p:spPr>
          <a:xfrm>
            <a:off x="256309" y="3839416"/>
            <a:ext cx="11679382" cy="2862322"/>
          </a:xfrm>
          <a:prstGeom prst="rect">
            <a:avLst/>
          </a:prstGeom>
          <a:noFill/>
        </p:spPr>
        <p:txBody>
          <a:bodyPr wrap="square">
            <a:spAutoFit/>
          </a:bodyPr>
          <a:lstStyle/>
          <a:p>
            <a:pPr marL="285750" indent="-285750">
              <a:buFont typeface="Arial" panose="020B0604020202020204" pitchFamily="34" charset="0"/>
              <a:buChar char="•"/>
            </a:pPr>
            <a:r>
              <a:rPr lang="en-US" dirty="0"/>
              <a:t>The above data is stored in sorted order according to the values, if we want to search for the node containing the value 48, the following steps will be applied: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First, the parent node with a key having data 100 is checked, as 48 is less than 100 so the left children node of 100 is checked.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left children, there are 3 keys, so it will check from the leftmost key as the data is stored in sorted order.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leftmost element is having the key value of 48 which matches the element to be searched, so that’s how we get the element we wanted to search.</a:t>
            </a:r>
          </a:p>
        </p:txBody>
      </p:sp>
      <p:sp>
        <p:nvSpPr>
          <p:cNvPr id="7" name="TextBox 6">
            <a:extLst>
              <a:ext uri="{FF2B5EF4-FFF2-40B4-BE49-F238E27FC236}">
                <a16:creationId xmlns:a16="http://schemas.microsoft.com/office/drawing/2014/main" id="{43B8CDFE-2B66-B6A3-C347-612EA134B728}"/>
              </a:ext>
            </a:extLst>
          </p:cNvPr>
          <p:cNvSpPr txBox="1"/>
          <p:nvPr/>
        </p:nvSpPr>
        <p:spPr>
          <a:xfrm>
            <a:off x="138546" y="156262"/>
            <a:ext cx="11554690" cy="1200329"/>
          </a:xfrm>
          <a:prstGeom prst="rect">
            <a:avLst/>
          </a:prstGeom>
          <a:noFill/>
        </p:spPr>
        <p:txBody>
          <a:bodyPr wrap="square">
            <a:spAutoFit/>
          </a:bodyPr>
          <a:lstStyle/>
          <a:p>
            <a:r>
              <a:rPr lang="en-US" b="1" dirty="0">
                <a:solidFill>
                  <a:schemeClr val="accent1"/>
                </a:solidFill>
              </a:rPr>
              <a:t>Examples of B-Tree</a:t>
            </a:r>
          </a:p>
          <a:p>
            <a:endParaRPr lang="en-US" b="1" dirty="0">
              <a:solidFill>
                <a:schemeClr val="accent1"/>
              </a:solidFill>
            </a:endParaRPr>
          </a:p>
          <a:p>
            <a:r>
              <a:rPr lang="en-US" dirty="0"/>
              <a:t>Suppose there are some numbers that need to be stored in a database, so if we store them in a B-tree in DBMS, they will be stored in sorted order so that the searching time can be logarithmic.</a:t>
            </a:r>
          </a:p>
        </p:txBody>
      </p:sp>
    </p:spTree>
    <p:extLst>
      <p:ext uri="{BB962C8B-B14F-4D97-AF65-F5344CB8AC3E}">
        <p14:creationId xmlns:p14="http://schemas.microsoft.com/office/powerpoint/2010/main" val="36891094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23A681-4F39-31A4-385F-7DFEBBF21357}"/>
              </a:ext>
            </a:extLst>
          </p:cNvPr>
          <p:cNvSpPr txBox="1"/>
          <p:nvPr/>
        </p:nvSpPr>
        <p:spPr>
          <a:xfrm>
            <a:off x="270163" y="709458"/>
            <a:ext cx="11651673" cy="3234860"/>
          </a:xfrm>
          <a:prstGeom prst="rect">
            <a:avLst/>
          </a:prstGeom>
          <a:noFill/>
        </p:spPr>
        <p:txBody>
          <a:bodyPr wrap="square">
            <a:spAutoFit/>
          </a:bodyPr>
          <a:lstStyle/>
          <a:p>
            <a:r>
              <a:rPr lang="en-US" b="1" dirty="0">
                <a:solidFill>
                  <a:schemeClr val="accent1"/>
                </a:solidFill>
              </a:rPr>
              <a:t>Conclusion</a:t>
            </a:r>
          </a:p>
          <a:p>
            <a:pPr marL="285750" indent="-285750" algn="just">
              <a:lnSpc>
                <a:spcPct val="150000"/>
              </a:lnSpc>
              <a:buFont typeface="Arial" panose="020B0604020202020204" pitchFamily="34" charset="0"/>
              <a:buChar char="•"/>
            </a:pPr>
            <a:r>
              <a:rPr lang="en-US" dirty="0"/>
              <a:t>An m-way tree that self-balances itself is called a “B-tree”.</a:t>
            </a:r>
          </a:p>
          <a:p>
            <a:pPr marL="285750" indent="-285750" algn="just">
              <a:lnSpc>
                <a:spcPct val="150000"/>
              </a:lnSpc>
              <a:buFont typeface="Arial" panose="020B0604020202020204" pitchFamily="34" charset="0"/>
              <a:buChar char="•"/>
            </a:pPr>
            <a:r>
              <a:rPr lang="en-US" dirty="0"/>
              <a:t>Due to their balanced structure, such trees are frequently used to manage and organize enormous databases and facilitate searches.</a:t>
            </a:r>
          </a:p>
          <a:p>
            <a:pPr marL="285750" indent="-285750" algn="just">
              <a:lnSpc>
                <a:spcPct val="150000"/>
              </a:lnSpc>
              <a:buFont typeface="Arial" panose="020B0604020202020204" pitchFamily="34" charset="0"/>
              <a:buChar char="•"/>
            </a:pPr>
            <a:r>
              <a:rPr lang="en-US" dirty="0"/>
              <a:t>B-tree is an example of multilevel indexing.</a:t>
            </a:r>
          </a:p>
          <a:p>
            <a:pPr marL="285750" indent="-285750" algn="just">
              <a:lnSpc>
                <a:spcPct val="150000"/>
              </a:lnSpc>
              <a:buFont typeface="Arial" panose="020B0604020202020204" pitchFamily="34" charset="0"/>
              <a:buChar char="•"/>
            </a:pPr>
            <a:r>
              <a:rPr lang="en-US" dirty="0"/>
              <a:t>The use of B-tree is needed for storing data as searching and accessing time is decreased.</a:t>
            </a:r>
          </a:p>
          <a:p>
            <a:pPr marL="285750" indent="-285750" algn="just">
              <a:lnSpc>
                <a:spcPct val="150000"/>
              </a:lnSpc>
              <a:buFont typeface="Arial" panose="020B0604020202020204" pitchFamily="34" charset="0"/>
              <a:buChar char="•"/>
            </a:pPr>
            <a:r>
              <a:rPr lang="en-US" dirty="0"/>
              <a:t>B-trees can be used for database indexing to improve the searching and storing time of the database.</a:t>
            </a:r>
          </a:p>
          <a:p>
            <a:pPr marL="285750" indent="-285750" algn="just">
              <a:lnSpc>
                <a:spcPct val="150000"/>
              </a:lnSpc>
              <a:buFont typeface="Arial" panose="020B0604020202020204" pitchFamily="34" charset="0"/>
              <a:buChar char="•"/>
            </a:pPr>
            <a:r>
              <a:rPr lang="en-US" dirty="0"/>
              <a:t>While using B-tree, the database can make use of binary search on the leaf nodes as the data is stored in sorted order.</a:t>
            </a:r>
          </a:p>
        </p:txBody>
      </p:sp>
    </p:spTree>
    <p:extLst>
      <p:ext uri="{BB962C8B-B14F-4D97-AF65-F5344CB8AC3E}">
        <p14:creationId xmlns:p14="http://schemas.microsoft.com/office/powerpoint/2010/main" val="33445311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AA3240-637C-F70B-42AE-34F4D79FFFB0}"/>
              </a:ext>
            </a:extLst>
          </p:cNvPr>
          <p:cNvSpPr txBox="1"/>
          <p:nvPr/>
        </p:nvSpPr>
        <p:spPr>
          <a:xfrm>
            <a:off x="249381" y="127244"/>
            <a:ext cx="11707091" cy="1200329"/>
          </a:xfrm>
          <a:prstGeom prst="rect">
            <a:avLst/>
          </a:prstGeom>
          <a:noFill/>
        </p:spPr>
        <p:txBody>
          <a:bodyPr wrap="square">
            <a:spAutoFit/>
          </a:bodyPr>
          <a:lstStyle/>
          <a:p>
            <a:r>
              <a:rPr lang="en-US" b="1" dirty="0">
                <a:solidFill>
                  <a:schemeClr val="accent1"/>
                </a:solidFill>
              </a:rPr>
              <a:t>What is a B+ Tree?</a:t>
            </a:r>
          </a:p>
          <a:p>
            <a:endParaRPr lang="en-US" b="1" dirty="0">
              <a:solidFill>
                <a:schemeClr val="accent1"/>
              </a:solidFill>
            </a:endParaRPr>
          </a:p>
          <a:p>
            <a:r>
              <a:rPr lang="en-US" dirty="0"/>
              <a:t>A B+ Tree is primarily utilized for implementing dynamic indexing on multiple levels. Compared to B- Tree, the </a:t>
            </a:r>
            <a:r>
              <a:rPr lang="en-US" b="1" dirty="0"/>
              <a:t>B+ Tree stores the data pointers only at the leaf nodes of the Tree, </a:t>
            </a:r>
            <a:r>
              <a:rPr lang="en-US" dirty="0"/>
              <a:t>which makes the search process more accurate and faster.</a:t>
            </a:r>
          </a:p>
        </p:txBody>
      </p:sp>
      <p:sp>
        <p:nvSpPr>
          <p:cNvPr id="5" name="TextBox 4">
            <a:extLst>
              <a:ext uri="{FF2B5EF4-FFF2-40B4-BE49-F238E27FC236}">
                <a16:creationId xmlns:a16="http://schemas.microsoft.com/office/drawing/2014/main" id="{0CEF02DC-47DB-0E5A-F14F-782DE8C0A2F0}"/>
              </a:ext>
            </a:extLst>
          </p:cNvPr>
          <p:cNvSpPr txBox="1"/>
          <p:nvPr/>
        </p:nvSpPr>
        <p:spPr>
          <a:xfrm>
            <a:off x="235528" y="1327573"/>
            <a:ext cx="11817928" cy="5312352"/>
          </a:xfrm>
          <a:prstGeom prst="rect">
            <a:avLst/>
          </a:prstGeom>
          <a:noFill/>
        </p:spPr>
        <p:txBody>
          <a:bodyPr wrap="square">
            <a:spAutoFit/>
          </a:bodyPr>
          <a:lstStyle/>
          <a:p>
            <a:r>
              <a:rPr lang="en-US" b="1" dirty="0">
                <a:solidFill>
                  <a:schemeClr val="accent1"/>
                </a:solidFill>
              </a:rPr>
              <a:t>Rules for B+ Tree</a:t>
            </a:r>
          </a:p>
          <a:p>
            <a:endParaRPr lang="en-US" dirty="0"/>
          </a:p>
          <a:p>
            <a:pPr marL="285750" indent="-285750">
              <a:buFont typeface="Arial" panose="020B0604020202020204" pitchFamily="34" charset="0"/>
              <a:buChar char="•"/>
            </a:pPr>
            <a:r>
              <a:rPr lang="en-US" dirty="0"/>
              <a:t>Leaves are used to store data records.</a:t>
            </a:r>
          </a:p>
          <a:p>
            <a:pPr marL="285750" indent="-285750">
              <a:buFont typeface="Arial" panose="020B0604020202020204" pitchFamily="34" charset="0"/>
              <a:buChar char="•"/>
            </a:pPr>
            <a:r>
              <a:rPr lang="en-US" dirty="0"/>
              <a:t>It is stored in the internal nodes of the Tree.</a:t>
            </a:r>
          </a:p>
          <a:p>
            <a:pPr marL="285750" indent="-285750">
              <a:buFont typeface="Arial" panose="020B0604020202020204" pitchFamily="34" charset="0"/>
              <a:buChar char="•"/>
            </a:pPr>
            <a:r>
              <a:rPr lang="en-US" dirty="0"/>
              <a:t>If a target key value is less than the internal node, then the point just to its left side is followed.</a:t>
            </a:r>
          </a:p>
          <a:p>
            <a:pPr marL="285750" indent="-285750">
              <a:buFont typeface="Arial" panose="020B0604020202020204" pitchFamily="34" charset="0"/>
              <a:buChar char="•"/>
            </a:pPr>
            <a:r>
              <a:rPr lang="en-US" dirty="0"/>
              <a:t>If a target key value is greater than or equal to the internal node, then the point just to its right side is followed.</a:t>
            </a:r>
          </a:p>
          <a:p>
            <a:pPr marL="285750" indent="-285750">
              <a:buFont typeface="Arial" panose="020B0604020202020204" pitchFamily="34" charset="0"/>
              <a:buChar char="•"/>
            </a:pPr>
            <a:r>
              <a:rPr lang="en-US" dirty="0"/>
              <a:t>The root has a minimum of two children.</a:t>
            </a:r>
          </a:p>
          <a:p>
            <a:pPr marL="285750" indent="-285750">
              <a:buFont typeface="Arial" panose="020B0604020202020204" pitchFamily="34" charset="0"/>
              <a:buChar char="•"/>
            </a:pPr>
            <a:endParaRPr lang="en-US" dirty="0"/>
          </a:p>
          <a:p>
            <a:r>
              <a:rPr lang="en-US" b="1" dirty="0">
                <a:solidFill>
                  <a:schemeClr val="accent1"/>
                </a:solidFill>
              </a:rPr>
              <a:t>Why use B+ Tree</a:t>
            </a:r>
          </a:p>
          <a:p>
            <a:endParaRPr lang="en-US" dirty="0"/>
          </a:p>
          <a:p>
            <a:pPr marL="285750" indent="-285750" algn="just">
              <a:lnSpc>
                <a:spcPct val="150000"/>
              </a:lnSpc>
              <a:buFont typeface="Arial" panose="020B0604020202020204" pitchFamily="34" charset="0"/>
              <a:buChar char="•"/>
            </a:pPr>
            <a:r>
              <a:rPr lang="en-US" dirty="0"/>
              <a:t>Keys are primarily utilized to aid the search by directing to the proper Leaf.</a:t>
            </a:r>
          </a:p>
          <a:p>
            <a:pPr marL="285750" indent="-285750" algn="just">
              <a:lnSpc>
                <a:spcPct val="150000"/>
              </a:lnSpc>
              <a:buFont typeface="Arial" panose="020B0604020202020204" pitchFamily="34" charset="0"/>
              <a:buChar char="•"/>
            </a:pPr>
            <a:r>
              <a:rPr lang="en-US" dirty="0"/>
              <a:t>B+ Tree uses a “fill factor” to manage the increase and decrease in a tree.</a:t>
            </a:r>
          </a:p>
          <a:p>
            <a:pPr marL="285750" indent="-285750" algn="just">
              <a:lnSpc>
                <a:spcPct val="150000"/>
              </a:lnSpc>
              <a:buFont typeface="Arial" panose="020B0604020202020204" pitchFamily="34" charset="0"/>
              <a:buChar char="•"/>
            </a:pPr>
            <a:r>
              <a:rPr lang="en-US" dirty="0"/>
              <a:t>In B+ trees, numerous keys can easily be placed on the page of memory because they do not have the data associated with the interior nodes. Therefore, it will quickly access tree data that is on the leaf node.</a:t>
            </a:r>
          </a:p>
          <a:p>
            <a:pPr marL="285750" indent="-285750" algn="just">
              <a:lnSpc>
                <a:spcPct val="150000"/>
              </a:lnSpc>
              <a:buFont typeface="Arial" panose="020B0604020202020204" pitchFamily="34" charset="0"/>
              <a:buChar char="•"/>
            </a:pPr>
            <a:r>
              <a:rPr lang="en-US" dirty="0"/>
              <a:t>A comprehensive full scan of all the elements is a tree that needs just one linear pass because all the leaf nodes of a B+ tree are linked with each other.</a:t>
            </a:r>
          </a:p>
        </p:txBody>
      </p:sp>
    </p:spTree>
    <p:extLst>
      <p:ext uri="{BB962C8B-B14F-4D97-AF65-F5344CB8AC3E}">
        <p14:creationId xmlns:p14="http://schemas.microsoft.com/office/powerpoint/2010/main" val="16190950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 Tree : Search, Insert and Delete operations">
            <a:extLst>
              <a:ext uri="{FF2B5EF4-FFF2-40B4-BE49-F238E27FC236}">
                <a16:creationId xmlns:a16="http://schemas.microsoft.com/office/drawing/2014/main" id="{C43D7E97-1C4B-D520-8328-3A6D9329A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3" y="966788"/>
            <a:ext cx="10887075" cy="492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8325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56743FC-B27F-5B0C-64F8-C371F01E1467}"/>
              </a:ext>
            </a:extLst>
          </p:cNvPr>
          <p:cNvGraphicFramePr>
            <a:graphicFrameLocks noGrp="1"/>
          </p:cNvGraphicFramePr>
          <p:nvPr>
            <p:extLst>
              <p:ext uri="{D42A27DB-BD31-4B8C-83A1-F6EECF244321}">
                <p14:modId xmlns:p14="http://schemas.microsoft.com/office/powerpoint/2010/main" val="2296757999"/>
              </p:ext>
            </p:extLst>
          </p:nvPr>
        </p:nvGraphicFramePr>
        <p:xfrm>
          <a:off x="1420285" y="1385556"/>
          <a:ext cx="9538660" cy="4308660"/>
        </p:xfrm>
        <a:graphic>
          <a:graphicData uri="http://schemas.openxmlformats.org/drawingml/2006/table">
            <a:tbl>
              <a:tblPr/>
              <a:tblGrid>
                <a:gridCol w="4769330">
                  <a:extLst>
                    <a:ext uri="{9D8B030D-6E8A-4147-A177-3AD203B41FA5}">
                      <a16:colId xmlns:a16="http://schemas.microsoft.com/office/drawing/2014/main" val="2078239265"/>
                    </a:ext>
                  </a:extLst>
                </a:gridCol>
                <a:gridCol w="4769330">
                  <a:extLst>
                    <a:ext uri="{9D8B030D-6E8A-4147-A177-3AD203B41FA5}">
                      <a16:colId xmlns:a16="http://schemas.microsoft.com/office/drawing/2014/main" val="1941491306"/>
                    </a:ext>
                  </a:extLst>
                </a:gridCol>
              </a:tblGrid>
              <a:tr h="478740">
                <a:tc>
                  <a:txBody>
                    <a:bodyPr/>
                    <a:lstStyle/>
                    <a:p>
                      <a:pPr algn="ctr"/>
                      <a:r>
                        <a:rPr lang="en-US" b="1" dirty="0">
                          <a:solidFill>
                            <a:schemeClr val="accent1"/>
                          </a:solidFill>
                          <a:effectLst/>
                        </a:rPr>
                        <a:t>B+ Tree</a:t>
                      </a:r>
                    </a:p>
                  </a:txBody>
                  <a:tcPr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ctr"/>
                      <a:r>
                        <a:rPr lang="en-US" b="1" dirty="0">
                          <a:solidFill>
                            <a:schemeClr val="accent1"/>
                          </a:solidFill>
                          <a:effectLst/>
                        </a:rPr>
                        <a:t>B Tree</a:t>
                      </a:r>
                    </a:p>
                  </a:txBody>
                  <a:tcPr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191895032"/>
                  </a:ext>
                </a:extLst>
              </a:tr>
              <a:tr h="478740">
                <a:tc>
                  <a:txBody>
                    <a:bodyPr/>
                    <a:lstStyle/>
                    <a:p>
                      <a:r>
                        <a:rPr lang="en-US">
                          <a:effectLst/>
                        </a:rPr>
                        <a:t>Search keys can be repeated.</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a:effectLst/>
                        </a:rPr>
                        <a:t>Search keys cannot be redundant.</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579758428"/>
                  </a:ext>
                </a:extLst>
              </a:tr>
              <a:tr h="837795">
                <a:tc>
                  <a:txBody>
                    <a:bodyPr/>
                    <a:lstStyle/>
                    <a:p>
                      <a:r>
                        <a:rPr lang="en-US">
                          <a:effectLst/>
                        </a:rPr>
                        <a:t>Data is only saved on the leaf nodes.</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Both leaf nodes and internal nodes can store data</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424066097"/>
                  </a:ext>
                </a:extLst>
              </a:tr>
              <a:tr h="837795">
                <a:tc>
                  <a:txBody>
                    <a:bodyPr/>
                    <a:lstStyle/>
                    <a:p>
                      <a:r>
                        <a:rPr lang="en-US">
                          <a:effectLst/>
                        </a:rPr>
                        <a:t>Data stored on the leaf node makes the search more accurate and faster.</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dirty="0">
                          <a:effectLst/>
                        </a:rPr>
                        <a:t>Searching is slow due to data stored on Leaf and internal nodes.</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002795621"/>
                  </a:ext>
                </a:extLst>
              </a:tr>
              <a:tr h="837795">
                <a:tc>
                  <a:txBody>
                    <a:bodyPr/>
                    <a:lstStyle/>
                    <a:p>
                      <a:r>
                        <a:rPr lang="en-US">
                          <a:effectLst/>
                        </a:rPr>
                        <a:t>Deletion is not difficult as an element is only removed from a leaf node.</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Deletion of elements is a complicated and time-consuming process.</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034465907"/>
                  </a:ext>
                </a:extLst>
              </a:tr>
              <a:tr h="837795">
                <a:tc>
                  <a:txBody>
                    <a:bodyPr/>
                    <a:lstStyle/>
                    <a:p>
                      <a:r>
                        <a:rPr lang="en-US">
                          <a:effectLst/>
                        </a:rPr>
                        <a:t>Linked leaf nodes make the search efficient and quick.</a:t>
                      </a:r>
                    </a:p>
                  </a:txBody>
                  <a:tcPr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tc>
                  <a:txBody>
                    <a:bodyPr/>
                    <a:lstStyle/>
                    <a:p>
                      <a:r>
                        <a:rPr lang="en-US" dirty="0">
                          <a:effectLst/>
                        </a:rPr>
                        <a:t>You cannot link leaf nodes.</a:t>
                      </a:r>
                    </a:p>
                  </a:txBody>
                  <a:tcPr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3254622196"/>
                  </a:ext>
                </a:extLst>
              </a:tr>
            </a:tbl>
          </a:graphicData>
        </a:graphic>
      </p:graphicFrame>
    </p:spTree>
    <p:extLst>
      <p:ext uri="{BB962C8B-B14F-4D97-AF65-F5344CB8AC3E}">
        <p14:creationId xmlns:p14="http://schemas.microsoft.com/office/powerpoint/2010/main" val="40436525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C1E159-73E1-9A41-9938-F2486D757C83}"/>
              </a:ext>
            </a:extLst>
          </p:cNvPr>
          <p:cNvSpPr txBox="1"/>
          <p:nvPr/>
        </p:nvSpPr>
        <p:spPr>
          <a:xfrm>
            <a:off x="242454" y="1129568"/>
            <a:ext cx="11707092" cy="3970318"/>
          </a:xfrm>
          <a:prstGeom prst="rect">
            <a:avLst/>
          </a:prstGeom>
          <a:noFill/>
        </p:spPr>
        <p:txBody>
          <a:bodyPr wrap="square">
            <a:spAutoFit/>
          </a:bodyPr>
          <a:lstStyle/>
          <a:p>
            <a:r>
              <a:rPr lang="en-US" b="1" dirty="0">
                <a:solidFill>
                  <a:schemeClr val="accent1"/>
                </a:solidFill>
              </a:rPr>
              <a:t>Search Operation</a:t>
            </a:r>
          </a:p>
          <a:p>
            <a:r>
              <a:rPr lang="en-US" dirty="0"/>
              <a:t>In B+ Tree, a search is one of the easiest procedures to execute and get fast and accurate results from it.</a:t>
            </a:r>
          </a:p>
          <a:p>
            <a:endParaRPr lang="en-US" dirty="0"/>
          </a:p>
          <a:p>
            <a:pPr algn="just">
              <a:lnSpc>
                <a:spcPct val="200000"/>
              </a:lnSpc>
              <a:buFont typeface="Arial" panose="020B0604020202020204" pitchFamily="34" charset="0"/>
              <a:buChar char="•"/>
            </a:pPr>
            <a:r>
              <a:rPr lang="en-US" b="0" i="0" dirty="0">
                <a:solidFill>
                  <a:srgbClr val="222222"/>
                </a:solidFill>
                <a:effectLst/>
                <a:latin typeface="Source Sans Pro" panose="020B0503030403020204" pitchFamily="34" charset="0"/>
              </a:rPr>
              <a:t>To find the required record, you need to execute the binary search on the available records in the Tree.</a:t>
            </a:r>
          </a:p>
          <a:p>
            <a:pPr algn="just">
              <a:lnSpc>
                <a:spcPct val="200000"/>
              </a:lnSpc>
              <a:buFont typeface="Arial" panose="020B0604020202020204" pitchFamily="34" charset="0"/>
              <a:buChar char="•"/>
            </a:pPr>
            <a:r>
              <a:rPr lang="en-US" b="0" i="0" dirty="0">
                <a:solidFill>
                  <a:srgbClr val="222222"/>
                </a:solidFill>
                <a:effectLst/>
                <a:latin typeface="Source Sans Pro" panose="020B0503030403020204" pitchFamily="34" charset="0"/>
              </a:rPr>
              <a:t>In case of an exact match with the search key, the corresponding record is returned to the user.</a:t>
            </a:r>
          </a:p>
          <a:p>
            <a:pPr algn="just">
              <a:lnSpc>
                <a:spcPct val="200000"/>
              </a:lnSpc>
              <a:buFont typeface="Arial" panose="020B0604020202020204" pitchFamily="34" charset="0"/>
              <a:buChar char="•"/>
            </a:pPr>
            <a:r>
              <a:rPr lang="en-US" b="0" i="0" dirty="0">
                <a:solidFill>
                  <a:srgbClr val="222222"/>
                </a:solidFill>
                <a:effectLst/>
                <a:latin typeface="Source Sans Pro" panose="020B0503030403020204" pitchFamily="34" charset="0"/>
              </a:rPr>
              <a:t>In case the exact key is not located by the search in the parent, current, or leaf node, then a “not found message” is displayed to the user.</a:t>
            </a:r>
          </a:p>
          <a:p>
            <a:pPr algn="just">
              <a:lnSpc>
                <a:spcPct val="200000"/>
              </a:lnSpc>
              <a:buFont typeface="Arial" panose="020B0604020202020204" pitchFamily="34" charset="0"/>
              <a:buChar char="•"/>
            </a:pPr>
            <a:r>
              <a:rPr lang="en-US" b="0" i="0" dirty="0">
                <a:solidFill>
                  <a:srgbClr val="222222"/>
                </a:solidFill>
                <a:effectLst/>
                <a:latin typeface="Source Sans Pro" panose="020B0503030403020204" pitchFamily="34" charset="0"/>
              </a:rPr>
              <a:t>The search process can be re-run for better and more accurate results.</a:t>
            </a:r>
          </a:p>
          <a:p>
            <a:endParaRPr lang="en-US" dirty="0"/>
          </a:p>
        </p:txBody>
      </p:sp>
    </p:spTree>
    <p:extLst>
      <p:ext uri="{BB962C8B-B14F-4D97-AF65-F5344CB8AC3E}">
        <p14:creationId xmlns:p14="http://schemas.microsoft.com/office/powerpoint/2010/main" val="25912826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2DACB2-08B7-33D6-5A72-839B11F6AF1E}"/>
              </a:ext>
            </a:extLst>
          </p:cNvPr>
          <p:cNvSpPr txBox="1"/>
          <p:nvPr/>
        </p:nvSpPr>
        <p:spPr>
          <a:xfrm>
            <a:off x="249382" y="167944"/>
            <a:ext cx="6096000" cy="369332"/>
          </a:xfrm>
          <a:prstGeom prst="rect">
            <a:avLst/>
          </a:prstGeom>
          <a:noFill/>
        </p:spPr>
        <p:txBody>
          <a:bodyPr wrap="square">
            <a:spAutoFit/>
          </a:bodyPr>
          <a:lstStyle/>
          <a:p>
            <a:pPr algn="l"/>
            <a:r>
              <a:rPr lang="en-US" b="1" i="0" dirty="0">
                <a:solidFill>
                  <a:schemeClr val="accent1"/>
                </a:solidFill>
                <a:effectLst/>
                <a:latin typeface="Source Sans Pro" panose="020B0503030403020204" pitchFamily="34" charset="0"/>
              </a:rPr>
              <a:t>Insert Operation</a:t>
            </a:r>
          </a:p>
        </p:txBody>
      </p:sp>
      <p:pic>
        <p:nvPicPr>
          <p:cNvPr id="7" name="Picture 6">
            <a:extLst>
              <a:ext uri="{FF2B5EF4-FFF2-40B4-BE49-F238E27FC236}">
                <a16:creationId xmlns:a16="http://schemas.microsoft.com/office/drawing/2014/main" id="{7CD72B3C-3E1E-25C0-9E70-36F5A1432179}"/>
              </a:ext>
            </a:extLst>
          </p:cNvPr>
          <p:cNvPicPr>
            <a:picLocks noChangeAspect="1"/>
          </p:cNvPicPr>
          <p:nvPr/>
        </p:nvPicPr>
        <p:blipFill>
          <a:blip r:embed="rId2"/>
          <a:stretch>
            <a:fillRect/>
          </a:stretch>
        </p:blipFill>
        <p:spPr>
          <a:xfrm>
            <a:off x="1219200" y="827443"/>
            <a:ext cx="9054812" cy="5442419"/>
          </a:xfrm>
          <a:prstGeom prst="rect">
            <a:avLst/>
          </a:prstGeom>
        </p:spPr>
      </p:pic>
    </p:spTree>
    <p:extLst>
      <p:ext uri="{BB962C8B-B14F-4D97-AF65-F5344CB8AC3E}">
        <p14:creationId xmlns:p14="http://schemas.microsoft.com/office/powerpoint/2010/main" val="471918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F5B335-31B5-D3FB-F895-4D9B6C22D77D}"/>
              </a:ext>
            </a:extLst>
          </p:cNvPr>
          <p:cNvSpPr txBox="1"/>
          <p:nvPr/>
        </p:nvSpPr>
        <p:spPr>
          <a:xfrm>
            <a:off x="4876800" y="96611"/>
            <a:ext cx="1939636" cy="369332"/>
          </a:xfrm>
          <a:prstGeom prst="rect">
            <a:avLst/>
          </a:prstGeom>
          <a:noFill/>
        </p:spPr>
        <p:txBody>
          <a:bodyPr wrap="square">
            <a:spAutoFit/>
          </a:bodyPr>
          <a:lstStyle/>
          <a:p>
            <a:pPr algn="l"/>
            <a:r>
              <a:rPr lang="en-US" b="1" i="0" dirty="0">
                <a:solidFill>
                  <a:schemeClr val="accent1"/>
                </a:solidFill>
                <a:effectLst/>
                <a:latin typeface="Source Sans Pro" panose="020B0503030403020204" pitchFamily="34" charset="0"/>
              </a:rPr>
              <a:t>Delete Operation</a:t>
            </a:r>
          </a:p>
        </p:txBody>
      </p:sp>
      <p:pic>
        <p:nvPicPr>
          <p:cNvPr id="5" name="Picture 4">
            <a:extLst>
              <a:ext uri="{FF2B5EF4-FFF2-40B4-BE49-F238E27FC236}">
                <a16:creationId xmlns:a16="http://schemas.microsoft.com/office/drawing/2014/main" id="{F17E2D30-DBA1-BD13-1C6E-BAAF12D466B1}"/>
              </a:ext>
            </a:extLst>
          </p:cNvPr>
          <p:cNvPicPr>
            <a:picLocks noChangeAspect="1"/>
          </p:cNvPicPr>
          <p:nvPr/>
        </p:nvPicPr>
        <p:blipFill>
          <a:blip r:embed="rId2"/>
          <a:stretch>
            <a:fillRect/>
          </a:stretch>
        </p:blipFill>
        <p:spPr>
          <a:xfrm>
            <a:off x="193961" y="949592"/>
            <a:ext cx="6351105" cy="5628947"/>
          </a:xfrm>
          <a:prstGeom prst="rect">
            <a:avLst/>
          </a:prstGeom>
        </p:spPr>
      </p:pic>
      <p:pic>
        <p:nvPicPr>
          <p:cNvPr id="7" name="Picture 6">
            <a:extLst>
              <a:ext uri="{FF2B5EF4-FFF2-40B4-BE49-F238E27FC236}">
                <a16:creationId xmlns:a16="http://schemas.microsoft.com/office/drawing/2014/main" id="{2438D6FD-9968-E4C7-F48D-D1C4A337EB40}"/>
              </a:ext>
            </a:extLst>
          </p:cNvPr>
          <p:cNvPicPr>
            <a:picLocks noChangeAspect="1"/>
          </p:cNvPicPr>
          <p:nvPr/>
        </p:nvPicPr>
        <p:blipFill>
          <a:blip r:embed="rId3"/>
          <a:stretch>
            <a:fillRect/>
          </a:stretch>
        </p:blipFill>
        <p:spPr>
          <a:xfrm>
            <a:off x="6096000" y="1136074"/>
            <a:ext cx="5763491" cy="4772334"/>
          </a:xfrm>
          <a:prstGeom prst="rect">
            <a:avLst/>
          </a:prstGeom>
        </p:spPr>
      </p:pic>
    </p:spTree>
    <p:extLst>
      <p:ext uri="{BB962C8B-B14F-4D97-AF65-F5344CB8AC3E}">
        <p14:creationId xmlns:p14="http://schemas.microsoft.com/office/powerpoint/2010/main" val="279073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F36E6E-CA9D-EDA5-B80A-4508BC79F84D}"/>
              </a:ext>
            </a:extLst>
          </p:cNvPr>
          <p:cNvSpPr txBox="1"/>
          <p:nvPr/>
        </p:nvSpPr>
        <p:spPr>
          <a:xfrm>
            <a:off x="374072" y="1759528"/>
            <a:ext cx="1119447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techniques used to store large amounts of structured data on disk are important for database designers, the DBA, and the implementers of DBMS.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Database designers and DBA must know the advantages and disadvantages of each storage technique when they design, implement, and operate a database on a specific DBMS.</a:t>
            </a:r>
          </a:p>
        </p:txBody>
      </p:sp>
      <p:sp>
        <p:nvSpPr>
          <p:cNvPr id="3" name="TextBox 2">
            <a:extLst>
              <a:ext uri="{FF2B5EF4-FFF2-40B4-BE49-F238E27FC236}">
                <a16:creationId xmlns:a16="http://schemas.microsoft.com/office/drawing/2014/main" id="{82BC36D5-F036-2D0E-E1C2-FEFF177EFC11}"/>
              </a:ext>
            </a:extLst>
          </p:cNvPr>
          <p:cNvSpPr txBox="1"/>
          <p:nvPr/>
        </p:nvSpPr>
        <p:spPr>
          <a:xfrm>
            <a:off x="609600" y="858982"/>
            <a:ext cx="4211782" cy="369332"/>
          </a:xfrm>
          <a:prstGeom prst="rect">
            <a:avLst/>
          </a:prstGeom>
          <a:noFill/>
        </p:spPr>
        <p:txBody>
          <a:bodyPr wrap="square" rtlCol="0">
            <a:spAutoFit/>
          </a:bodyPr>
          <a:lstStyle/>
          <a:p>
            <a:r>
              <a:rPr lang="en-US" b="1" dirty="0">
                <a:solidFill>
                  <a:schemeClr val="accent1">
                    <a:lumMod val="75000"/>
                  </a:schemeClr>
                </a:solidFill>
              </a:rPr>
              <a:t>Storage of Databases</a:t>
            </a:r>
          </a:p>
        </p:txBody>
      </p:sp>
    </p:spTree>
    <p:extLst>
      <p:ext uri="{BB962C8B-B14F-4D97-AF65-F5344CB8AC3E}">
        <p14:creationId xmlns:p14="http://schemas.microsoft.com/office/powerpoint/2010/main" val="14580278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F315C9-CD4E-40B8-753E-2288E9CB6846}"/>
              </a:ext>
            </a:extLst>
          </p:cNvPr>
          <p:cNvSpPr txBox="1"/>
          <p:nvPr/>
        </p:nvSpPr>
        <p:spPr>
          <a:xfrm>
            <a:off x="138545" y="903421"/>
            <a:ext cx="11651674" cy="3139321"/>
          </a:xfrm>
          <a:prstGeom prst="rect">
            <a:avLst/>
          </a:prstGeom>
          <a:noFill/>
        </p:spPr>
        <p:txBody>
          <a:bodyPr wrap="square">
            <a:spAutoFit/>
          </a:bodyPr>
          <a:lstStyle/>
          <a:p>
            <a:pPr algn="l"/>
            <a:r>
              <a:rPr lang="en-US" b="1" i="0" dirty="0">
                <a:solidFill>
                  <a:schemeClr val="accent1"/>
                </a:solidFill>
                <a:effectLst/>
                <a:latin typeface="Source Sans Pro" panose="020B0503030403020204" pitchFamily="34" charset="0"/>
              </a:rPr>
              <a:t>Summary</a:t>
            </a:r>
          </a:p>
          <a:p>
            <a:pPr algn="l"/>
            <a:endParaRPr lang="en-US" b="1" i="0" dirty="0">
              <a:solidFill>
                <a:schemeClr val="accent1"/>
              </a:solidFill>
              <a:effectLst/>
              <a:latin typeface="Source Sans Pro" panose="020B0503030403020204" pitchFamily="34" charset="0"/>
            </a:endParaRPr>
          </a:p>
          <a:p>
            <a:pPr algn="l">
              <a:buFont typeface="Arial" panose="020B0604020202020204" pitchFamily="34" charset="0"/>
              <a:buChar char="•"/>
            </a:pPr>
            <a:r>
              <a:rPr lang="en-US" b="0" i="0" dirty="0">
                <a:solidFill>
                  <a:srgbClr val="222222"/>
                </a:solidFill>
                <a:effectLst/>
                <a:latin typeface="Source Sans Pro" panose="020B0503030403020204" pitchFamily="34" charset="0"/>
              </a:rPr>
              <a:t>B+ Tree is a self-balancing data structure for executing accurate and faster searching, inserting, and deleting procedures on data</a:t>
            </a:r>
          </a:p>
          <a:p>
            <a:pPr algn="l"/>
            <a:endParaRPr lang="en-US" b="0" i="0" dirty="0">
              <a:solidFill>
                <a:srgbClr val="222222"/>
              </a:solidFill>
              <a:effectLst/>
              <a:latin typeface="Source Sans Pro" panose="020B0503030403020204" pitchFamily="34" charset="0"/>
            </a:endParaRPr>
          </a:p>
          <a:p>
            <a:pPr algn="l">
              <a:buFont typeface="Arial" panose="020B0604020202020204" pitchFamily="34" charset="0"/>
              <a:buChar char="•"/>
            </a:pPr>
            <a:r>
              <a:rPr lang="en-US" b="0" i="0" dirty="0">
                <a:solidFill>
                  <a:srgbClr val="222222"/>
                </a:solidFill>
                <a:effectLst/>
                <a:latin typeface="Source Sans Pro" panose="020B0503030403020204" pitchFamily="34" charset="0"/>
              </a:rPr>
              <a:t>We can easily retrieve complete data or partial data because going through the linked tree structure makes it efficient.</a:t>
            </a:r>
          </a:p>
          <a:p>
            <a:pPr algn="l"/>
            <a:endParaRPr lang="en-US" b="0" i="0" dirty="0">
              <a:solidFill>
                <a:srgbClr val="222222"/>
              </a:solidFill>
              <a:effectLst/>
              <a:latin typeface="Source Sans Pro" panose="020B0503030403020204" pitchFamily="34" charset="0"/>
            </a:endParaRPr>
          </a:p>
          <a:p>
            <a:pPr algn="l">
              <a:buFont typeface="Arial" panose="020B0604020202020204" pitchFamily="34" charset="0"/>
              <a:buChar char="•"/>
            </a:pPr>
            <a:r>
              <a:rPr lang="en-US" b="0" i="0" dirty="0">
                <a:solidFill>
                  <a:srgbClr val="222222"/>
                </a:solidFill>
                <a:effectLst/>
                <a:latin typeface="Source Sans Pro" panose="020B0503030403020204" pitchFamily="34" charset="0"/>
              </a:rPr>
              <a:t>The B+ tree structure grows and shrinks with an increase/decrease in the number of stored records.</a:t>
            </a:r>
          </a:p>
          <a:p>
            <a:pPr algn="l"/>
            <a:endParaRPr lang="en-US" b="0" i="0" dirty="0">
              <a:solidFill>
                <a:srgbClr val="222222"/>
              </a:solidFill>
              <a:effectLst/>
              <a:latin typeface="Source Sans Pro" panose="020B0503030403020204" pitchFamily="34" charset="0"/>
            </a:endParaRPr>
          </a:p>
          <a:p>
            <a:pPr algn="l">
              <a:buFont typeface="Arial" panose="020B0604020202020204" pitchFamily="34" charset="0"/>
              <a:buChar char="•"/>
            </a:pPr>
            <a:r>
              <a:rPr lang="en-US" b="0" i="0" dirty="0">
                <a:solidFill>
                  <a:srgbClr val="222222"/>
                </a:solidFill>
                <a:effectLst/>
                <a:latin typeface="Source Sans Pro" panose="020B0503030403020204" pitchFamily="34" charset="0"/>
              </a:rPr>
              <a:t>Storage of data on the leaf nodes and subsequent branching of internal nodes evidently shortens the tree height, which reduces the disk input and output operations, ultimately consuming much less space on the storage devices.</a:t>
            </a:r>
          </a:p>
        </p:txBody>
      </p:sp>
    </p:spTree>
    <p:extLst>
      <p:ext uri="{BB962C8B-B14F-4D97-AF65-F5344CB8AC3E}">
        <p14:creationId xmlns:p14="http://schemas.microsoft.com/office/powerpoint/2010/main" val="39887741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73CFC1-C9B7-9B7F-A185-DDACF2468FE4}"/>
              </a:ext>
            </a:extLst>
          </p:cNvPr>
          <p:cNvPicPr>
            <a:picLocks noChangeAspect="1"/>
          </p:cNvPicPr>
          <p:nvPr/>
        </p:nvPicPr>
        <p:blipFill>
          <a:blip r:embed="rId2"/>
          <a:stretch>
            <a:fillRect/>
          </a:stretch>
        </p:blipFill>
        <p:spPr>
          <a:xfrm>
            <a:off x="1640464" y="1378959"/>
            <a:ext cx="8528773" cy="3774931"/>
          </a:xfrm>
          <a:prstGeom prst="rect">
            <a:avLst/>
          </a:prstGeom>
        </p:spPr>
      </p:pic>
    </p:spTree>
    <p:extLst>
      <p:ext uri="{BB962C8B-B14F-4D97-AF65-F5344CB8AC3E}">
        <p14:creationId xmlns:p14="http://schemas.microsoft.com/office/powerpoint/2010/main" val="3678207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F47379-513D-9DE2-FD56-EEB950BACB85}"/>
              </a:ext>
            </a:extLst>
          </p:cNvPr>
          <p:cNvPicPr>
            <a:picLocks noChangeAspect="1"/>
          </p:cNvPicPr>
          <p:nvPr/>
        </p:nvPicPr>
        <p:blipFill>
          <a:blip r:embed="rId2"/>
          <a:stretch>
            <a:fillRect/>
          </a:stretch>
        </p:blipFill>
        <p:spPr>
          <a:xfrm>
            <a:off x="803564" y="1080656"/>
            <a:ext cx="10584872" cy="3602614"/>
          </a:xfrm>
          <a:prstGeom prst="rect">
            <a:avLst/>
          </a:prstGeom>
        </p:spPr>
      </p:pic>
    </p:spTree>
    <p:extLst>
      <p:ext uri="{BB962C8B-B14F-4D97-AF65-F5344CB8AC3E}">
        <p14:creationId xmlns:p14="http://schemas.microsoft.com/office/powerpoint/2010/main" val="1249778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9F8F41-4A44-55EE-D525-F1EB3209322A}"/>
              </a:ext>
            </a:extLst>
          </p:cNvPr>
          <p:cNvPicPr>
            <a:picLocks noChangeAspect="1"/>
          </p:cNvPicPr>
          <p:nvPr/>
        </p:nvPicPr>
        <p:blipFill>
          <a:blip r:embed="rId2"/>
          <a:stretch>
            <a:fillRect/>
          </a:stretch>
        </p:blipFill>
        <p:spPr>
          <a:xfrm>
            <a:off x="290945" y="1302328"/>
            <a:ext cx="11651673" cy="3645910"/>
          </a:xfrm>
          <a:prstGeom prst="rect">
            <a:avLst/>
          </a:prstGeom>
        </p:spPr>
      </p:pic>
    </p:spTree>
    <p:extLst>
      <p:ext uri="{BB962C8B-B14F-4D97-AF65-F5344CB8AC3E}">
        <p14:creationId xmlns:p14="http://schemas.microsoft.com/office/powerpoint/2010/main" val="6582847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C8D515-88D3-2DCD-E83F-F48AE75822B0}"/>
              </a:ext>
            </a:extLst>
          </p:cNvPr>
          <p:cNvPicPr>
            <a:picLocks noChangeAspect="1"/>
          </p:cNvPicPr>
          <p:nvPr/>
        </p:nvPicPr>
        <p:blipFill>
          <a:blip r:embed="rId2"/>
          <a:stretch>
            <a:fillRect/>
          </a:stretch>
        </p:blipFill>
        <p:spPr>
          <a:xfrm>
            <a:off x="159962" y="-1"/>
            <a:ext cx="11879637" cy="6331527"/>
          </a:xfrm>
          <a:prstGeom prst="rect">
            <a:avLst/>
          </a:prstGeom>
        </p:spPr>
      </p:pic>
    </p:spTree>
    <p:extLst>
      <p:ext uri="{BB962C8B-B14F-4D97-AF65-F5344CB8AC3E}">
        <p14:creationId xmlns:p14="http://schemas.microsoft.com/office/powerpoint/2010/main" val="25192227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37960E-DDCD-EE85-72AA-5AA39F8F8BB4}"/>
              </a:ext>
            </a:extLst>
          </p:cNvPr>
          <p:cNvPicPr>
            <a:picLocks noChangeAspect="1"/>
          </p:cNvPicPr>
          <p:nvPr/>
        </p:nvPicPr>
        <p:blipFill>
          <a:blip r:embed="rId2"/>
          <a:stretch>
            <a:fillRect/>
          </a:stretch>
        </p:blipFill>
        <p:spPr>
          <a:xfrm>
            <a:off x="110403" y="386628"/>
            <a:ext cx="9851015" cy="2066925"/>
          </a:xfrm>
          <a:prstGeom prst="rect">
            <a:avLst/>
          </a:prstGeom>
        </p:spPr>
      </p:pic>
      <p:pic>
        <p:nvPicPr>
          <p:cNvPr id="5" name="Picture 4">
            <a:extLst>
              <a:ext uri="{FF2B5EF4-FFF2-40B4-BE49-F238E27FC236}">
                <a16:creationId xmlns:a16="http://schemas.microsoft.com/office/drawing/2014/main" id="{78F2A160-5174-9C6C-CD0E-1E781BAB2D8E}"/>
              </a:ext>
            </a:extLst>
          </p:cNvPr>
          <p:cNvPicPr>
            <a:picLocks noChangeAspect="1"/>
          </p:cNvPicPr>
          <p:nvPr/>
        </p:nvPicPr>
        <p:blipFill>
          <a:blip r:embed="rId3"/>
          <a:stretch>
            <a:fillRect/>
          </a:stretch>
        </p:blipFill>
        <p:spPr>
          <a:xfrm>
            <a:off x="248948" y="2146155"/>
            <a:ext cx="11943052" cy="4115854"/>
          </a:xfrm>
          <a:prstGeom prst="rect">
            <a:avLst/>
          </a:prstGeom>
        </p:spPr>
      </p:pic>
    </p:spTree>
    <p:extLst>
      <p:ext uri="{BB962C8B-B14F-4D97-AF65-F5344CB8AC3E}">
        <p14:creationId xmlns:p14="http://schemas.microsoft.com/office/powerpoint/2010/main" val="16727952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D8D930-D8D9-F880-E9FB-EFCA9229AD8A}"/>
              </a:ext>
            </a:extLst>
          </p:cNvPr>
          <p:cNvPicPr>
            <a:picLocks noChangeAspect="1"/>
          </p:cNvPicPr>
          <p:nvPr/>
        </p:nvPicPr>
        <p:blipFill>
          <a:blip r:embed="rId2"/>
          <a:stretch>
            <a:fillRect/>
          </a:stretch>
        </p:blipFill>
        <p:spPr>
          <a:xfrm>
            <a:off x="332510" y="879290"/>
            <a:ext cx="11748654" cy="4030847"/>
          </a:xfrm>
          <a:prstGeom prst="rect">
            <a:avLst/>
          </a:prstGeom>
        </p:spPr>
      </p:pic>
    </p:spTree>
    <p:extLst>
      <p:ext uri="{BB962C8B-B14F-4D97-AF65-F5344CB8AC3E}">
        <p14:creationId xmlns:p14="http://schemas.microsoft.com/office/powerpoint/2010/main" val="1259406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6E6E49-79EE-592D-BC4F-220F793A5E43}"/>
              </a:ext>
            </a:extLst>
          </p:cNvPr>
          <p:cNvPicPr>
            <a:picLocks noChangeAspect="1"/>
          </p:cNvPicPr>
          <p:nvPr/>
        </p:nvPicPr>
        <p:blipFill>
          <a:blip r:embed="rId2"/>
          <a:stretch>
            <a:fillRect/>
          </a:stretch>
        </p:blipFill>
        <p:spPr>
          <a:xfrm>
            <a:off x="396136" y="872836"/>
            <a:ext cx="11352519" cy="4151601"/>
          </a:xfrm>
          <a:prstGeom prst="rect">
            <a:avLst/>
          </a:prstGeom>
        </p:spPr>
      </p:pic>
    </p:spTree>
    <p:extLst>
      <p:ext uri="{BB962C8B-B14F-4D97-AF65-F5344CB8AC3E}">
        <p14:creationId xmlns:p14="http://schemas.microsoft.com/office/powerpoint/2010/main" val="16011076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E42D6E-773D-B552-4EEF-0B144EB4ED4E}"/>
              </a:ext>
            </a:extLst>
          </p:cNvPr>
          <p:cNvPicPr>
            <a:picLocks noChangeAspect="1"/>
          </p:cNvPicPr>
          <p:nvPr/>
        </p:nvPicPr>
        <p:blipFill>
          <a:blip r:embed="rId2"/>
          <a:stretch>
            <a:fillRect/>
          </a:stretch>
        </p:blipFill>
        <p:spPr>
          <a:xfrm>
            <a:off x="844694" y="512185"/>
            <a:ext cx="10806979" cy="2314575"/>
          </a:xfrm>
          <a:prstGeom prst="rect">
            <a:avLst/>
          </a:prstGeom>
        </p:spPr>
      </p:pic>
      <p:pic>
        <p:nvPicPr>
          <p:cNvPr id="5" name="Picture 4">
            <a:extLst>
              <a:ext uri="{FF2B5EF4-FFF2-40B4-BE49-F238E27FC236}">
                <a16:creationId xmlns:a16="http://schemas.microsoft.com/office/drawing/2014/main" id="{D448BE3B-1688-0A64-5C79-74A2464ACC48}"/>
              </a:ext>
            </a:extLst>
          </p:cNvPr>
          <p:cNvPicPr>
            <a:picLocks noChangeAspect="1"/>
          </p:cNvPicPr>
          <p:nvPr/>
        </p:nvPicPr>
        <p:blipFill>
          <a:blip r:embed="rId3"/>
          <a:stretch>
            <a:fillRect/>
          </a:stretch>
        </p:blipFill>
        <p:spPr>
          <a:xfrm>
            <a:off x="844694" y="2307216"/>
            <a:ext cx="10349779" cy="1724025"/>
          </a:xfrm>
          <a:prstGeom prst="rect">
            <a:avLst/>
          </a:prstGeom>
        </p:spPr>
      </p:pic>
    </p:spTree>
    <p:extLst>
      <p:ext uri="{BB962C8B-B14F-4D97-AF65-F5344CB8AC3E}">
        <p14:creationId xmlns:p14="http://schemas.microsoft.com/office/powerpoint/2010/main" val="21181030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A0B5D2-7CA8-43A0-E2CA-7822C7D81E9C}"/>
              </a:ext>
            </a:extLst>
          </p:cNvPr>
          <p:cNvPicPr>
            <a:picLocks noChangeAspect="1"/>
          </p:cNvPicPr>
          <p:nvPr/>
        </p:nvPicPr>
        <p:blipFill>
          <a:blip r:embed="rId2"/>
          <a:stretch>
            <a:fillRect/>
          </a:stretch>
        </p:blipFill>
        <p:spPr>
          <a:xfrm>
            <a:off x="875000" y="661987"/>
            <a:ext cx="10097800" cy="5250856"/>
          </a:xfrm>
          <a:prstGeom prst="rect">
            <a:avLst/>
          </a:prstGeom>
        </p:spPr>
      </p:pic>
    </p:spTree>
    <p:extLst>
      <p:ext uri="{BB962C8B-B14F-4D97-AF65-F5344CB8AC3E}">
        <p14:creationId xmlns:p14="http://schemas.microsoft.com/office/powerpoint/2010/main" val="301695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16E1D-8475-814F-A9D1-36D74EED5BBA}"/>
              </a:ext>
            </a:extLst>
          </p:cNvPr>
          <p:cNvSpPr txBox="1"/>
          <p:nvPr/>
        </p:nvSpPr>
        <p:spPr>
          <a:xfrm>
            <a:off x="207818" y="277090"/>
            <a:ext cx="9989127" cy="923330"/>
          </a:xfrm>
          <a:prstGeom prst="rect">
            <a:avLst/>
          </a:prstGeom>
          <a:noFill/>
        </p:spPr>
        <p:txBody>
          <a:bodyPr wrap="square" rtlCol="0">
            <a:spAutoFit/>
          </a:bodyPr>
          <a:lstStyle/>
          <a:p>
            <a:r>
              <a:rPr lang="en-US" b="1" dirty="0">
                <a:solidFill>
                  <a:schemeClr val="accent1">
                    <a:lumMod val="75000"/>
                  </a:schemeClr>
                </a:solidFill>
              </a:rPr>
              <a:t>Secondary storage devices</a:t>
            </a:r>
          </a:p>
          <a:p>
            <a:endParaRPr lang="en-US" dirty="0"/>
          </a:p>
          <a:p>
            <a:r>
              <a:rPr lang="en-US" b="1" dirty="0"/>
              <a:t>Magnetic Disks</a:t>
            </a:r>
          </a:p>
        </p:txBody>
      </p:sp>
      <p:pic>
        <p:nvPicPr>
          <p:cNvPr id="5" name="Picture 4">
            <a:extLst>
              <a:ext uri="{FF2B5EF4-FFF2-40B4-BE49-F238E27FC236}">
                <a16:creationId xmlns:a16="http://schemas.microsoft.com/office/drawing/2014/main" id="{CF97B6BA-2675-0C4E-5B39-CAC59A4EC234}"/>
              </a:ext>
            </a:extLst>
          </p:cNvPr>
          <p:cNvPicPr>
            <a:picLocks noChangeAspect="1"/>
          </p:cNvPicPr>
          <p:nvPr/>
        </p:nvPicPr>
        <p:blipFill>
          <a:blip r:embed="rId2"/>
          <a:stretch>
            <a:fillRect/>
          </a:stretch>
        </p:blipFill>
        <p:spPr>
          <a:xfrm>
            <a:off x="2673981" y="826348"/>
            <a:ext cx="7966310" cy="5588307"/>
          </a:xfrm>
          <a:prstGeom prst="rect">
            <a:avLst/>
          </a:prstGeom>
        </p:spPr>
      </p:pic>
    </p:spTree>
    <p:extLst>
      <p:ext uri="{BB962C8B-B14F-4D97-AF65-F5344CB8AC3E}">
        <p14:creationId xmlns:p14="http://schemas.microsoft.com/office/powerpoint/2010/main" val="22128599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17AB6B-6C9E-93E7-A79C-4B540DA42AE6}"/>
              </a:ext>
            </a:extLst>
          </p:cNvPr>
          <p:cNvPicPr>
            <a:picLocks noChangeAspect="1"/>
          </p:cNvPicPr>
          <p:nvPr/>
        </p:nvPicPr>
        <p:blipFill>
          <a:blip r:embed="rId2"/>
          <a:stretch>
            <a:fillRect/>
          </a:stretch>
        </p:blipFill>
        <p:spPr>
          <a:xfrm>
            <a:off x="342466" y="432148"/>
            <a:ext cx="11032115" cy="4766153"/>
          </a:xfrm>
          <a:prstGeom prst="rect">
            <a:avLst/>
          </a:prstGeom>
        </p:spPr>
      </p:pic>
    </p:spTree>
    <p:extLst>
      <p:ext uri="{BB962C8B-B14F-4D97-AF65-F5344CB8AC3E}">
        <p14:creationId xmlns:p14="http://schemas.microsoft.com/office/powerpoint/2010/main" val="3350032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9F97B9-0716-F872-7824-171FDEBE7AE2}"/>
              </a:ext>
            </a:extLst>
          </p:cNvPr>
          <p:cNvPicPr>
            <a:picLocks noChangeAspect="1"/>
          </p:cNvPicPr>
          <p:nvPr/>
        </p:nvPicPr>
        <p:blipFill>
          <a:blip r:embed="rId2"/>
          <a:stretch>
            <a:fillRect/>
          </a:stretch>
        </p:blipFill>
        <p:spPr>
          <a:xfrm>
            <a:off x="416068" y="238125"/>
            <a:ext cx="11415714" cy="5400675"/>
          </a:xfrm>
          <a:prstGeom prst="rect">
            <a:avLst/>
          </a:prstGeom>
        </p:spPr>
      </p:pic>
    </p:spTree>
    <p:extLst>
      <p:ext uri="{BB962C8B-B14F-4D97-AF65-F5344CB8AC3E}">
        <p14:creationId xmlns:p14="http://schemas.microsoft.com/office/powerpoint/2010/main" val="10643579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70165B-6EA9-0280-A8E1-7EABACAA087E}"/>
              </a:ext>
            </a:extLst>
          </p:cNvPr>
          <p:cNvPicPr>
            <a:picLocks noChangeAspect="1"/>
          </p:cNvPicPr>
          <p:nvPr/>
        </p:nvPicPr>
        <p:blipFill>
          <a:blip r:embed="rId2"/>
          <a:stretch>
            <a:fillRect/>
          </a:stretch>
        </p:blipFill>
        <p:spPr>
          <a:xfrm>
            <a:off x="1052946" y="319397"/>
            <a:ext cx="9701148" cy="5984421"/>
          </a:xfrm>
          <a:prstGeom prst="rect">
            <a:avLst/>
          </a:prstGeom>
        </p:spPr>
      </p:pic>
    </p:spTree>
    <p:extLst>
      <p:ext uri="{BB962C8B-B14F-4D97-AF65-F5344CB8AC3E}">
        <p14:creationId xmlns:p14="http://schemas.microsoft.com/office/powerpoint/2010/main" val="39376834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4C72E4-1031-27DB-C73A-6822DD62D28A}"/>
              </a:ext>
            </a:extLst>
          </p:cNvPr>
          <p:cNvPicPr>
            <a:picLocks noChangeAspect="1"/>
          </p:cNvPicPr>
          <p:nvPr/>
        </p:nvPicPr>
        <p:blipFill>
          <a:blip r:embed="rId2"/>
          <a:stretch>
            <a:fillRect/>
          </a:stretch>
        </p:blipFill>
        <p:spPr>
          <a:xfrm>
            <a:off x="1620982" y="607767"/>
            <a:ext cx="8688073" cy="5642465"/>
          </a:xfrm>
          <a:prstGeom prst="rect">
            <a:avLst/>
          </a:prstGeom>
        </p:spPr>
      </p:pic>
    </p:spTree>
    <p:extLst>
      <p:ext uri="{BB962C8B-B14F-4D97-AF65-F5344CB8AC3E}">
        <p14:creationId xmlns:p14="http://schemas.microsoft.com/office/powerpoint/2010/main" val="21648326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8537CB-8E74-EAEB-4F89-F60E6DA07869}"/>
              </a:ext>
            </a:extLst>
          </p:cNvPr>
          <p:cNvPicPr>
            <a:picLocks noChangeAspect="1"/>
          </p:cNvPicPr>
          <p:nvPr/>
        </p:nvPicPr>
        <p:blipFill>
          <a:blip r:embed="rId2"/>
          <a:stretch>
            <a:fillRect/>
          </a:stretch>
        </p:blipFill>
        <p:spPr>
          <a:xfrm>
            <a:off x="1634836" y="392817"/>
            <a:ext cx="9229979" cy="5869438"/>
          </a:xfrm>
          <a:prstGeom prst="rect">
            <a:avLst/>
          </a:prstGeom>
        </p:spPr>
      </p:pic>
    </p:spTree>
    <p:extLst>
      <p:ext uri="{BB962C8B-B14F-4D97-AF65-F5344CB8AC3E}">
        <p14:creationId xmlns:p14="http://schemas.microsoft.com/office/powerpoint/2010/main" val="11186685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36DF4F-626C-846A-AA33-4A35CF1A0A46}"/>
              </a:ext>
            </a:extLst>
          </p:cNvPr>
          <p:cNvPicPr>
            <a:picLocks noChangeAspect="1"/>
          </p:cNvPicPr>
          <p:nvPr/>
        </p:nvPicPr>
        <p:blipFill>
          <a:blip r:embed="rId2"/>
          <a:stretch>
            <a:fillRect/>
          </a:stretch>
        </p:blipFill>
        <p:spPr>
          <a:xfrm>
            <a:off x="789708" y="263014"/>
            <a:ext cx="10002681" cy="6331972"/>
          </a:xfrm>
          <a:prstGeom prst="rect">
            <a:avLst/>
          </a:prstGeom>
        </p:spPr>
      </p:pic>
    </p:spTree>
    <p:extLst>
      <p:ext uri="{BB962C8B-B14F-4D97-AF65-F5344CB8AC3E}">
        <p14:creationId xmlns:p14="http://schemas.microsoft.com/office/powerpoint/2010/main" val="11436743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073DB-14C0-B466-9D75-F593BBEA8C04}"/>
              </a:ext>
            </a:extLst>
          </p:cNvPr>
          <p:cNvPicPr>
            <a:picLocks noChangeAspect="1"/>
          </p:cNvPicPr>
          <p:nvPr/>
        </p:nvPicPr>
        <p:blipFill>
          <a:blip r:embed="rId2"/>
          <a:stretch>
            <a:fillRect/>
          </a:stretch>
        </p:blipFill>
        <p:spPr>
          <a:xfrm>
            <a:off x="277090" y="521732"/>
            <a:ext cx="5514975" cy="6191250"/>
          </a:xfrm>
          <a:prstGeom prst="rect">
            <a:avLst/>
          </a:prstGeom>
        </p:spPr>
      </p:pic>
      <p:sp>
        <p:nvSpPr>
          <p:cNvPr id="4" name="TextBox 3">
            <a:extLst>
              <a:ext uri="{FF2B5EF4-FFF2-40B4-BE49-F238E27FC236}">
                <a16:creationId xmlns:a16="http://schemas.microsoft.com/office/drawing/2014/main" id="{6BFAFA91-1E2B-E98F-959C-364E29A4754E}"/>
              </a:ext>
            </a:extLst>
          </p:cNvPr>
          <p:cNvSpPr txBox="1"/>
          <p:nvPr/>
        </p:nvSpPr>
        <p:spPr>
          <a:xfrm>
            <a:off x="277091" y="152400"/>
            <a:ext cx="1995054" cy="369332"/>
          </a:xfrm>
          <a:prstGeom prst="rect">
            <a:avLst/>
          </a:prstGeom>
          <a:noFill/>
        </p:spPr>
        <p:txBody>
          <a:bodyPr wrap="square" rtlCol="0">
            <a:spAutoFit/>
          </a:bodyPr>
          <a:lstStyle/>
          <a:p>
            <a:r>
              <a:rPr lang="en-US" b="1" dirty="0">
                <a:solidFill>
                  <a:schemeClr val="accent1"/>
                </a:solidFill>
              </a:rPr>
              <a:t>Collision Handling</a:t>
            </a:r>
          </a:p>
        </p:txBody>
      </p:sp>
      <p:pic>
        <p:nvPicPr>
          <p:cNvPr id="6" name="Picture 5">
            <a:extLst>
              <a:ext uri="{FF2B5EF4-FFF2-40B4-BE49-F238E27FC236}">
                <a16:creationId xmlns:a16="http://schemas.microsoft.com/office/drawing/2014/main" id="{F01A6E4E-652F-EA95-694F-A37500A55F2D}"/>
              </a:ext>
            </a:extLst>
          </p:cNvPr>
          <p:cNvPicPr>
            <a:picLocks noChangeAspect="1"/>
          </p:cNvPicPr>
          <p:nvPr/>
        </p:nvPicPr>
        <p:blipFill>
          <a:blip r:embed="rId3"/>
          <a:stretch>
            <a:fillRect/>
          </a:stretch>
        </p:blipFill>
        <p:spPr>
          <a:xfrm>
            <a:off x="6096000" y="1184131"/>
            <a:ext cx="5400675" cy="3990975"/>
          </a:xfrm>
          <a:prstGeom prst="rect">
            <a:avLst/>
          </a:prstGeom>
        </p:spPr>
      </p:pic>
    </p:spTree>
    <p:extLst>
      <p:ext uri="{BB962C8B-B14F-4D97-AF65-F5344CB8AC3E}">
        <p14:creationId xmlns:p14="http://schemas.microsoft.com/office/powerpoint/2010/main" val="716193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99411E-5A9C-9512-2E46-DEFE5E81CCAC}"/>
              </a:ext>
            </a:extLst>
          </p:cNvPr>
          <p:cNvPicPr>
            <a:picLocks noChangeAspect="1"/>
          </p:cNvPicPr>
          <p:nvPr/>
        </p:nvPicPr>
        <p:blipFill>
          <a:blip r:embed="rId2"/>
          <a:stretch>
            <a:fillRect/>
          </a:stretch>
        </p:blipFill>
        <p:spPr>
          <a:xfrm>
            <a:off x="1353077" y="416549"/>
            <a:ext cx="9485846" cy="6024901"/>
          </a:xfrm>
          <a:prstGeom prst="rect">
            <a:avLst/>
          </a:prstGeom>
        </p:spPr>
      </p:pic>
    </p:spTree>
    <p:extLst>
      <p:ext uri="{BB962C8B-B14F-4D97-AF65-F5344CB8AC3E}">
        <p14:creationId xmlns:p14="http://schemas.microsoft.com/office/powerpoint/2010/main" val="36908609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008558-859F-A3BA-8AF5-434C4FBC9777}"/>
              </a:ext>
            </a:extLst>
          </p:cNvPr>
          <p:cNvPicPr>
            <a:picLocks noChangeAspect="1"/>
          </p:cNvPicPr>
          <p:nvPr/>
        </p:nvPicPr>
        <p:blipFill>
          <a:blip r:embed="rId2"/>
          <a:stretch>
            <a:fillRect/>
          </a:stretch>
        </p:blipFill>
        <p:spPr>
          <a:xfrm>
            <a:off x="1422346" y="490711"/>
            <a:ext cx="9347308" cy="5876578"/>
          </a:xfrm>
          <a:prstGeom prst="rect">
            <a:avLst/>
          </a:prstGeom>
        </p:spPr>
      </p:pic>
    </p:spTree>
    <p:extLst>
      <p:ext uri="{BB962C8B-B14F-4D97-AF65-F5344CB8AC3E}">
        <p14:creationId xmlns:p14="http://schemas.microsoft.com/office/powerpoint/2010/main" val="1400657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5D9EB3-435B-243F-C6B5-AD39121171EB}"/>
              </a:ext>
            </a:extLst>
          </p:cNvPr>
          <p:cNvSpPr txBox="1"/>
          <p:nvPr/>
        </p:nvSpPr>
        <p:spPr>
          <a:xfrm>
            <a:off x="235527" y="348734"/>
            <a:ext cx="6096000" cy="369332"/>
          </a:xfrm>
          <a:prstGeom prst="rect">
            <a:avLst/>
          </a:prstGeom>
          <a:noFill/>
        </p:spPr>
        <p:txBody>
          <a:bodyPr wrap="square">
            <a:spAutoFit/>
          </a:bodyPr>
          <a:lstStyle/>
          <a:p>
            <a:pPr algn="l" fontAlgn="base"/>
            <a:r>
              <a:rPr lang="en-US" b="1" i="0" dirty="0">
                <a:solidFill>
                  <a:schemeClr val="accent1"/>
                </a:solidFill>
                <a:effectLst/>
                <a:latin typeface="Roboto Condensed" panose="02000000000000000000" pitchFamily="2" charset="0"/>
              </a:rPr>
              <a:t>Architecture</a:t>
            </a:r>
          </a:p>
        </p:txBody>
      </p:sp>
      <p:pic>
        <p:nvPicPr>
          <p:cNvPr id="2050" name="Picture 2">
            <a:extLst>
              <a:ext uri="{FF2B5EF4-FFF2-40B4-BE49-F238E27FC236}">
                <a16:creationId xmlns:a16="http://schemas.microsoft.com/office/drawing/2014/main" id="{7E1215D8-A7D5-2D32-ECA7-253171DB6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27" y="2298511"/>
            <a:ext cx="5065373" cy="18344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04E6D71-9588-D507-A212-7B4CC7BFA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155" y="1420091"/>
            <a:ext cx="3571875" cy="32575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389DFBD-D02A-2750-78FA-79084E4042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7612" y="1558803"/>
            <a:ext cx="3358861" cy="3313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77464"/>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44F966D9-1D91-48A2-B7DB-CE5021B004DA}" vid="{E4689CB6-D770-4E2B-8CAB-A76E00E823CC}"/>
    </a:ext>
  </a:extLst>
</a:theme>
</file>

<file path=docProps/app.xml><?xml version="1.0" encoding="utf-8"?>
<Properties xmlns="http://schemas.openxmlformats.org/officeDocument/2006/extended-properties" xmlns:vt="http://schemas.openxmlformats.org/officeDocument/2006/docPropsVTypes">
  <Template>Theme1</Template>
  <TotalTime>15563</TotalTime>
  <Words>6193</Words>
  <Application>Microsoft Office PowerPoint</Application>
  <PresentationFormat>Widescreen</PresentationFormat>
  <Paragraphs>606</Paragraphs>
  <Slides>88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88</vt:i4>
      </vt:variant>
    </vt:vector>
  </HeadingPairs>
  <TitlesOfParts>
    <vt:vector size="97" baseType="lpstr">
      <vt:lpstr>Arial</vt:lpstr>
      <vt:lpstr>Arimo</vt:lpstr>
      <vt:lpstr>Calibri</vt:lpstr>
      <vt:lpstr>erdana</vt:lpstr>
      <vt:lpstr>inter-regular</vt:lpstr>
      <vt:lpstr>Roboto Condensed</vt:lpstr>
      <vt:lpstr>Source Sans Pro</vt:lpstr>
      <vt:lpstr>Wingdings</vt:lpstr>
      <vt:lpstr>Theme1</vt:lpstr>
      <vt:lpstr>UNIT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dc:title>
  <dc:creator>Mitali Chugh</dc:creator>
  <cp:lastModifiedBy>Akshat Negi</cp:lastModifiedBy>
  <cp:revision>53</cp:revision>
  <dcterms:created xsi:type="dcterms:W3CDTF">2023-03-19T14:25:27Z</dcterms:created>
  <dcterms:modified xsi:type="dcterms:W3CDTF">2024-04-30T05:56:36Z</dcterms:modified>
</cp:coreProperties>
</file>